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7" r:id="rId3"/>
    <p:sldId id="290" r:id="rId4"/>
    <p:sldId id="291" r:id="rId5"/>
    <p:sldId id="274" r:id="rId6"/>
    <p:sldId id="29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  <a:srgbClr val="DB9967"/>
    <a:srgbClr val="D17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A08B9-6591-4162-B4DA-F9DD96B7DC78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FAF-F985-4469-88B5-AEBE38B9E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148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A08B9-6591-4162-B4DA-F9DD96B7DC78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FAF-F985-4469-88B5-AEBE38B9E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736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A08B9-6591-4162-B4DA-F9DD96B7DC78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FAF-F985-4469-88B5-AEBE38B9E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083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9573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4575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A08B9-6591-4162-B4DA-F9DD96B7DC78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FAF-F985-4469-88B5-AEBE38B9E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25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A08B9-6591-4162-B4DA-F9DD96B7DC78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FAF-F985-4469-88B5-AEBE38B9E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197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A08B9-6591-4162-B4DA-F9DD96B7DC78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FAF-F985-4469-88B5-AEBE38B9E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05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A08B9-6591-4162-B4DA-F9DD96B7DC78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FAF-F985-4469-88B5-AEBE38B9E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08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A08B9-6591-4162-B4DA-F9DD96B7DC78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FAF-F985-4469-88B5-AEBE38B9E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528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A08B9-6591-4162-B4DA-F9DD96B7DC78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FAF-F985-4469-88B5-AEBE38B9E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854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A08B9-6591-4162-B4DA-F9DD96B7DC78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FAF-F985-4469-88B5-AEBE38B9E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04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A08B9-6591-4162-B4DA-F9DD96B7DC78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FAF-F985-4469-88B5-AEBE38B9E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09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A08B9-6591-4162-B4DA-F9DD96B7DC78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C5FAF-F985-4469-88B5-AEBE38B9E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53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571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01" y="56621"/>
            <a:ext cx="12018697" cy="26671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9" y="2404867"/>
            <a:ext cx="12000000" cy="10440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228600" y="5885555"/>
            <a:ext cx="5046491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UNPLAB-BrMeth_Ch-5[</a:t>
            </a:r>
            <a:r>
              <a:rPr lang="de-DE" alt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RecSel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I]</a:t>
            </a:r>
            <a:b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Recurrent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Selection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en-GB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5783966" y="122326"/>
            <a:ext cx="6247213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/>
              <a:t>https://www.uni-goettingen.de/en/48115.html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461071" y="6356680"/>
            <a:ext cx="69985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ight Triangle 6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946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96000" y="96001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16887" y="305393"/>
            <a:ext cx="1065098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GB" sz="2400" dirty="0">
                <a:solidFill>
                  <a:prstClr val="black"/>
                </a:solidFill>
                <a:latin typeface="Arial"/>
              </a:rPr>
              <a:t>‘Recurrent </a:t>
            </a:r>
            <a:r>
              <a:rPr lang="en-GB" sz="2400" dirty="0">
                <a:solidFill>
                  <a:srgbClr val="0000FF"/>
                </a:solidFill>
                <a:latin typeface="Arial"/>
              </a:rPr>
              <a:t>Mass Selection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’</a:t>
            </a:r>
            <a:r>
              <a:rPr lang="en-GB" sz="2400" dirty="0">
                <a:solidFill>
                  <a:srgbClr val="0000FF"/>
                </a:solidFill>
                <a:latin typeface="Arial"/>
              </a:rPr>
              <a:t> 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in an annual, </a:t>
            </a:r>
            <a:r>
              <a:rPr lang="en-GB" sz="2400" u="sng" dirty="0">
                <a:solidFill>
                  <a:srgbClr val="0000FF"/>
                </a:solidFill>
                <a:latin typeface="Arial"/>
              </a:rPr>
              <a:t>cross-fertilizing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 species is a smooth entrance into the topic Breeding ‘Scheme’; </a:t>
            </a:r>
            <a:br>
              <a:rPr lang="en-GB" sz="2400" dirty="0">
                <a:solidFill>
                  <a:prstClr val="black"/>
                </a:solidFill>
                <a:latin typeface="Arial"/>
              </a:rPr>
            </a:br>
            <a:r>
              <a:rPr lang="en-GB" sz="2400" dirty="0">
                <a:solidFill>
                  <a:prstClr val="black"/>
                </a:solidFill>
                <a:latin typeface="Arial"/>
              </a:rPr>
              <a:t>or maybe you name it ‘Breeding Protocol’. Or maybe  </a:t>
            </a:r>
          </a:p>
          <a:p>
            <a:pPr defTabSz="1219170"/>
            <a:r>
              <a:rPr lang="en-GB" sz="2400" dirty="0">
                <a:solidFill>
                  <a:prstClr val="black"/>
                </a:solidFill>
                <a:latin typeface="Arial"/>
              </a:rPr>
              <a:t>‘process chart’, ‘schedule’, ‘work flow’ ?  </a:t>
            </a:r>
          </a:p>
          <a:p>
            <a:pPr defTabSz="1219170"/>
            <a:r>
              <a:rPr lang="en-GB" sz="2400" dirty="0">
                <a:solidFill>
                  <a:prstClr val="black"/>
                </a:solidFill>
                <a:latin typeface="Arial"/>
              </a:rPr>
              <a:t>We name it ¡‘</a:t>
            </a:r>
            <a:r>
              <a:rPr lang="en-GB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METHOD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’.</a:t>
            </a:r>
          </a:p>
          <a:p>
            <a:pPr defTabSz="1219170"/>
            <a:endParaRPr lang="en-GB" sz="2400" dirty="0">
              <a:solidFill>
                <a:srgbClr val="FF0000"/>
              </a:solidFill>
              <a:latin typeface="Arial"/>
            </a:endParaRPr>
          </a:p>
          <a:p>
            <a:pPr defTabSz="1219170"/>
            <a:r>
              <a:rPr lang="en-GB" sz="2400" dirty="0">
                <a:solidFill>
                  <a:prstClr val="black"/>
                </a:solidFill>
                <a:latin typeface="Arial"/>
              </a:rPr>
              <a:t>‘</a:t>
            </a:r>
            <a:r>
              <a:rPr lang="en-GB" sz="2400" dirty="0">
                <a:solidFill>
                  <a:srgbClr val="0000FF"/>
                </a:solidFill>
                <a:latin typeface="Arial"/>
              </a:rPr>
              <a:t>Mass selection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’   ... Somewhat similar to natural selection; traditionally based on phenotype,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meanwhile supported by DNA-data (e.g. Marker-assisted and Genomic Selection)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.</a:t>
            </a:r>
          </a:p>
          <a:p>
            <a:pPr defTabSz="1219170"/>
            <a:r>
              <a:rPr lang="en-GB" sz="2400" dirty="0">
                <a:solidFill>
                  <a:prstClr val="black"/>
                </a:solidFill>
                <a:latin typeface="Arial"/>
              </a:rPr>
              <a:t>‘</a:t>
            </a:r>
            <a:r>
              <a:rPr lang="en-GB" sz="2400" dirty="0">
                <a:solidFill>
                  <a:srgbClr val="0000FF"/>
                </a:solidFill>
                <a:latin typeface="Arial"/>
              </a:rPr>
              <a:t>Cross-fertilizing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’ ... near to the reference settings of ‘random mating’ and ‘Hardy-Weinberg-Equilibrium’.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1616267" y="1"/>
            <a:ext cx="564434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1219170"/>
            <a:fld id="{5B255CE3-06F4-4E80-85AD-A0878CDD5C50}" type="slidenum">
              <a:rPr lang="en-US" sz="2400">
                <a:solidFill>
                  <a:prstClr val="black"/>
                </a:solidFill>
                <a:latin typeface="Arial"/>
              </a:rPr>
              <a:pPr algn="ctr" defTabSz="1219170"/>
              <a:t>10</a:t>
            </a:fld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4547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feld 326"/>
          <p:cNvSpPr txBox="1"/>
          <p:nvPr/>
        </p:nvSpPr>
        <p:spPr>
          <a:xfrm>
            <a:off x="2406" y="49360"/>
            <a:ext cx="12187188" cy="156966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sz="2400" dirty="0">
                <a:solidFill>
                  <a:prstClr val="black"/>
                </a:solidFill>
                <a:latin typeface="Arial"/>
              </a:rPr>
              <a:t>[I] Recurrent </a:t>
            </a:r>
            <a:r>
              <a:rPr lang="en-GB" sz="2400" dirty="0">
                <a:solidFill>
                  <a:srgbClr val="0000FF"/>
                </a:solidFill>
                <a:latin typeface="Arial"/>
              </a:rPr>
              <a:t>Mass Selection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. Start with a genetically diverse yet adapted Base </a:t>
            </a:r>
            <a:r>
              <a:rPr lang="en-GB" sz="2400" dirty="0" err="1">
                <a:solidFill>
                  <a:prstClr val="black"/>
                </a:solidFill>
                <a:latin typeface="Arial"/>
              </a:rPr>
              <a:t>Popula-tion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, high number of individuals. Allow natural </a:t>
            </a:r>
            <a:r>
              <a:rPr lang="en-GB" sz="2400" dirty="0">
                <a:solidFill>
                  <a:srgbClr val="0000FF"/>
                </a:solidFill>
                <a:latin typeface="Arial"/>
              </a:rPr>
              <a:t>cross-fertilization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. Select between </a:t>
            </a:r>
            <a:r>
              <a:rPr lang="en-GB" sz="2400" dirty="0" err="1">
                <a:solidFill>
                  <a:prstClr val="black"/>
                </a:solidFill>
                <a:latin typeface="Arial"/>
              </a:rPr>
              <a:t>indivi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-duals, join (bulk-harvest) their seed, sow next generation from bulked seed. </a:t>
            </a:r>
            <a:br>
              <a:rPr lang="en-GB" sz="2400" dirty="0">
                <a:solidFill>
                  <a:prstClr val="black"/>
                </a:solidFill>
                <a:latin typeface="Arial"/>
              </a:rPr>
            </a:br>
            <a:r>
              <a:rPr lang="en-GB" sz="2400" dirty="0">
                <a:solidFill>
                  <a:prstClr val="black"/>
                </a:solidFill>
                <a:latin typeface="Arial"/>
              </a:rPr>
              <a:t>							   Repeat (cycles). ...</a:t>
            </a:r>
          </a:p>
        </p:txBody>
      </p:sp>
      <p:sp>
        <p:nvSpPr>
          <p:cNvPr id="4" name="Rectangle 3"/>
          <p:cNvSpPr/>
          <p:nvPr/>
        </p:nvSpPr>
        <p:spPr>
          <a:xfrm>
            <a:off x="631065" y="1292180"/>
            <a:ext cx="3262648" cy="54177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feld 1"/>
          <p:cNvSpPr txBox="1"/>
          <p:nvPr/>
        </p:nvSpPr>
        <p:spPr>
          <a:xfrm>
            <a:off x="11307233" y="6351233"/>
            <a:ext cx="806161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5B255CE3-06F4-4E80-85AD-A0878CDD5C50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914400" y="1350767"/>
            <a:ext cx="2540000" cy="87418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 rot="5400000">
            <a:off x="2641600" y="144390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 rot="5400000">
            <a:off x="2438400" y="144390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 rot="5400000">
            <a:off x="2235200" y="1443901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 rot="5400000">
            <a:off x="2032000" y="144390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 rot="5400000">
            <a:off x="1830916" y="144601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 rot="5400000">
            <a:off x="1625600" y="1443901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" name="AutoShape 10"/>
          <p:cNvSpPr>
            <a:spLocks noChangeArrowheads="1"/>
          </p:cNvSpPr>
          <p:nvPr/>
        </p:nvSpPr>
        <p:spPr bwMode="auto">
          <a:xfrm rot="5400000">
            <a:off x="1422400" y="144390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9" name="AutoShape 11"/>
          <p:cNvSpPr>
            <a:spLocks noChangeArrowheads="1"/>
          </p:cNvSpPr>
          <p:nvPr/>
        </p:nvSpPr>
        <p:spPr bwMode="auto">
          <a:xfrm rot="5400000">
            <a:off x="1219200" y="144390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0" name="AutoShape 12"/>
          <p:cNvSpPr>
            <a:spLocks noChangeArrowheads="1"/>
          </p:cNvSpPr>
          <p:nvPr/>
        </p:nvSpPr>
        <p:spPr bwMode="auto">
          <a:xfrm rot="5400000">
            <a:off x="1016000" y="144390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1" name="AutoShape 13"/>
          <p:cNvSpPr>
            <a:spLocks noChangeArrowheads="1"/>
          </p:cNvSpPr>
          <p:nvPr/>
        </p:nvSpPr>
        <p:spPr bwMode="auto">
          <a:xfrm rot="5400000">
            <a:off x="2846916" y="144601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2" name="AutoShape 14"/>
          <p:cNvSpPr>
            <a:spLocks noChangeArrowheads="1"/>
          </p:cNvSpPr>
          <p:nvPr/>
        </p:nvSpPr>
        <p:spPr bwMode="auto">
          <a:xfrm rot="5400000">
            <a:off x="3050116" y="144601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auto">
          <a:xfrm rot="5400000">
            <a:off x="3253316" y="144601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4" name="AutoShape 16"/>
          <p:cNvSpPr>
            <a:spLocks noChangeArrowheads="1"/>
          </p:cNvSpPr>
          <p:nvPr/>
        </p:nvSpPr>
        <p:spPr bwMode="auto">
          <a:xfrm rot="5400000">
            <a:off x="2641600" y="163863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5" name="AutoShape 17"/>
          <p:cNvSpPr>
            <a:spLocks noChangeArrowheads="1"/>
          </p:cNvSpPr>
          <p:nvPr/>
        </p:nvSpPr>
        <p:spPr bwMode="auto">
          <a:xfrm rot="5400000">
            <a:off x="2438400" y="163863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6" name="AutoShape 18"/>
          <p:cNvSpPr>
            <a:spLocks noChangeArrowheads="1"/>
          </p:cNvSpPr>
          <p:nvPr/>
        </p:nvSpPr>
        <p:spPr bwMode="auto">
          <a:xfrm rot="5400000">
            <a:off x="2235200" y="163863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" name="AutoShape 19"/>
          <p:cNvSpPr>
            <a:spLocks noChangeArrowheads="1"/>
          </p:cNvSpPr>
          <p:nvPr/>
        </p:nvSpPr>
        <p:spPr bwMode="auto">
          <a:xfrm rot="5400000">
            <a:off x="2032000" y="163863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" name="AutoShape 20"/>
          <p:cNvSpPr>
            <a:spLocks noChangeArrowheads="1"/>
          </p:cNvSpPr>
          <p:nvPr/>
        </p:nvSpPr>
        <p:spPr bwMode="auto">
          <a:xfrm rot="5400000">
            <a:off x="1830916" y="1640751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" name="AutoShape 21"/>
          <p:cNvSpPr>
            <a:spLocks noChangeArrowheads="1"/>
          </p:cNvSpPr>
          <p:nvPr/>
        </p:nvSpPr>
        <p:spPr bwMode="auto">
          <a:xfrm rot="5400000">
            <a:off x="1625600" y="163863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" name="AutoShape 22"/>
          <p:cNvSpPr>
            <a:spLocks noChangeArrowheads="1"/>
          </p:cNvSpPr>
          <p:nvPr/>
        </p:nvSpPr>
        <p:spPr bwMode="auto">
          <a:xfrm rot="5400000">
            <a:off x="1422400" y="163863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" name="AutoShape 23"/>
          <p:cNvSpPr>
            <a:spLocks noChangeArrowheads="1"/>
          </p:cNvSpPr>
          <p:nvPr/>
        </p:nvSpPr>
        <p:spPr bwMode="auto">
          <a:xfrm rot="5400000">
            <a:off x="1219200" y="163863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2" name="AutoShape 24"/>
          <p:cNvSpPr>
            <a:spLocks noChangeArrowheads="1"/>
          </p:cNvSpPr>
          <p:nvPr/>
        </p:nvSpPr>
        <p:spPr bwMode="auto">
          <a:xfrm rot="5400000">
            <a:off x="1016000" y="163863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3" name="AutoShape 25"/>
          <p:cNvSpPr>
            <a:spLocks noChangeArrowheads="1"/>
          </p:cNvSpPr>
          <p:nvPr/>
        </p:nvSpPr>
        <p:spPr bwMode="auto">
          <a:xfrm rot="5400000">
            <a:off x="2846916" y="164075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4" name="AutoShape 26"/>
          <p:cNvSpPr>
            <a:spLocks noChangeArrowheads="1"/>
          </p:cNvSpPr>
          <p:nvPr/>
        </p:nvSpPr>
        <p:spPr bwMode="auto">
          <a:xfrm rot="5400000">
            <a:off x="3050116" y="1640751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5" name="AutoShape 27"/>
          <p:cNvSpPr>
            <a:spLocks noChangeArrowheads="1"/>
          </p:cNvSpPr>
          <p:nvPr/>
        </p:nvSpPr>
        <p:spPr bwMode="auto">
          <a:xfrm rot="5400000">
            <a:off x="3253316" y="164075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6" name="AutoShape 28"/>
          <p:cNvSpPr>
            <a:spLocks noChangeArrowheads="1"/>
          </p:cNvSpPr>
          <p:nvPr/>
        </p:nvSpPr>
        <p:spPr bwMode="auto">
          <a:xfrm rot="5400000">
            <a:off x="2641601" y="183125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7" name="AutoShape 29"/>
          <p:cNvSpPr>
            <a:spLocks noChangeArrowheads="1"/>
          </p:cNvSpPr>
          <p:nvPr/>
        </p:nvSpPr>
        <p:spPr bwMode="auto">
          <a:xfrm rot="5400000">
            <a:off x="2438401" y="183125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8" name="AutoShape 30"/>
          <p:cNvSpPr>
            <a:spLocks noChangeArrowheads="1"/>
          </p:cNvSpPr>
          <p:nvPr/>
        </p:nvSpPr>
        <p:spPr bwMode="auto">
          <a:xfrm rot="5400000">
            <a:off x="2235201" y="183125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9" name="AutoShape 31"/>
          <p:cNvSpPr>
            <a:spLocks noChangeArrowheads="1"/>
          </p:cNvSpPr>
          <p:nvPr/>
        </p:nvSpPr>
        <p:spPr bwMode="auto">
          <a:xfrm rot="5400000">
            <a:off x="2032001" y="183125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0" name="AutoShape 32"/>
          <p:cNvSpPr>
            <a:spLocks noChangeArrowheads="1"/>
          </p:cNvSpPr>
          <p:nvPr/>
        </p:nvSpPr>
        <p:spPr bwMode="auto">
          <a:xfrm rot="5400000">
            <a:off x="1830917" y="183336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1" name="AutoShape 33"/>
          <p:cNvSpPr>
            <a:spLocks noChangeArrowheads="1"/>
          </p:cNvSpPr>
          <p:nvPr/>
        </p:nvSpPr>
        <p:spPr bwMode="auto">
          <a:xfrm rot="5400000">
            <a:off x="1625601" y="183125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2" name="AutoShape 34"/>
          <p:cNvSpPr>
            <a:spLocks noChangeArrowheads="1"/>
          </p:cNvSpPr>
          <p:nvPr/>
        </p:nvSpPr>
        <p:spPr bwMode="auto">
          <a:xfrm rot="5400000">
            <a:off x="1422401" y="183125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" name="AutoShape 35"/>
          <p:cNvSpPr>
            <a:spLocks noChangeArrowheads="1"/>
          </p:cNvSpPr>
          <p:nvPr/>
        </p:nvSpPr>
        <p:spPr bwMode="auto">
          <a:xfrm rot="5400000">
            <a:off x="1219201" y="183125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4" name="AutoShape 36"/>
          <p:cNvSpPr>
            <a:spLocks noChangeArrowheads="1"/>
          </p:cNvSpPr>
          <p:nvPr/>
        </p:nvSpPr>
        <p:spPr bwMode="auto">
          <a:xfrm rot="5400000">
            <a:off x="1016001" y="183125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5" name="AutoShape 37"/>
          <p:cNvSpPr>
            <a:spLocks noChangeArrowheads="1"/>
          </p:cNvSpPr>
          <p:nvPr/>
        </p:nvSpPr>
        <p:spPr bwMode="auto">
          <a:xfrm rot="5400000">
            <a:off x="2846917" y="183336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6" name="AutoShape 38"/>
          <p:cNvSpPr>
            <a:spLocks noChangeArrowheads="1"/>
          </p:cNvSpPr>
          <p:nvPr/>
        </p:nvSpPr>
        <p:spPr bwMode="auto">
          <a:xfrm rot="5400000">
            <a:off x="3050117" y="183336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7" name="AutoShape 39"/>
          <p:cNvSpPr>
            <a:spLocks noChangeArrowheads="1"/>
          </p:cNvSpPr>
          <p:nvPr/>
        </p:nvSpPr>
        <p:spPr bwMode="auto">
          <a:xfrm rot="5400000">
            <a:off x="3253317" y="1833367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8" name="AutoShape 40"/>
          <p:cNvSpPr>
            <a:spLocks noChangeArrowheads="1"/>
          </p:cNvSpPr>
          <p:nvPr/>
        </p:nvSpPr>
        <p:spPr bwMode="auto">
          <a:xfrm rot="5400000">
            <a:off x="2641601" y="202598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9" name="AutoShape 41"/>
          <p:cNvSpPr>
            <a:spLocks noChangeArrowheads="1"/>
          </p:cNvSpPr>
          <p:nvPr/>
        </p:nvSpPr>
        <p:spPr bwMode="auto">
          <a:xfrm rot="5400000">
            <a:off x="2438401" y="20259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0" name="AutoShape 42"/>
          <p:cNvSpPr>
            <a:spLocks noChangeArrowheads="1"/>
          </p:cNvSpPr>
          <p:nvPr/>
        </p:nvSpPr>
        <p:spPr bwMode="auto">
          <a:xfrm rot="5400000">
            <a:off x="2235201" y="202598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1" name="AutoShape 43"/>
          <p:cNvSpPr>
            <a:spLocks noChangeArrowheads="1"/>
          </p:cNvSpPr>
          <p:nvPr/>
        </p:nvSpPr>
        <p:spPr bwMode="auto">
          <a:xfrm rot="5400000">
            <a:off x="2032001" y="20259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2" name="AutoShape 44"/>
          <p:cNvSpPr>
            <a:spLocks noChangeArrowheads="1"/>
          </p:cNvSpPr>
          <p:nvPr/>
        </p:nvSpPr>
        <p:spPr bwMode="auto">
          <a:xfrm rot="5400000">
            <a:off x="1830917" y="202810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3" name="AutoShape 45"/>
          <p:cNvSpPr>
            <a:spLocks noChangeArrowheads="1"/>
          </p:cNvSpPr>
          <p:nvPr/>
        </p:nvSpPr>
        <p:spPr bwMode="auto">
          <a:xfrm rot="5400000">
            <a:off x="1625601" y="20259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4" name="AutoShape 46"/>
          <p:cNvSpPr>
            <a:spLocks noChangeArrowheads="1"/>
          </p:cNvSpPr>
          <p:nvPr/>
        </p:nvSpPr>
        <p:spPr bwMode="auto">
          <a:xfrm rot="5400000">
            <a:off x="1422401" y="20259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5" name="AutoShape 47"/>
          <p:cNvSpPr>
            <a:spLocks noChangeArrowheads="1"/>
          </p:cNvSpPr>
          <p:nvPr/>
        </p:nvSpPr>
        <p:spPr bwMode="auto">
          <a:xfrm rot="5400000">
            <a:off x="1219201" y="202598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6" name="AutoShape 48"/>
          <p:cNvSpPr>
            <a:spLocks noChangeArrowheads="1"/>
          </p:cNvSpPr>
          <p:nvPr/>
        </p:nvSpPr>
        <p:spPr bwMode="auto">
          <a:xfrm rot="5400000">
            <a:off x="1016001" y="20259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7" name="AutoShape 49"/>
          <p:cNvSpPr>
            <a:spLocks noChangeArrowheads="1"/>
          </p:cNvSpPr>
          <p:nvPr/>
        </p:nvSpPr>
        <p:spPr bwMode="auto">
          <a:xfrm rot="5400000">
            <a:off x="2846917" y="202810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8" name="AutoShape 50"/>
          <p:cNvSpPr>
            <a:spLocks noChangeArrowheads="1"/>
          </p:cNvSpPr>
          <p:nvPr/>
        </p:nvSpPr>
        <p:spPr bwMode="auto">
          <a:xfrm rot="5400000">
            <a:off x="3050117" y="202810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9" name="AutoShape 51"/>
          <p:cNvSpPr>
            <a:spLocks noChangeArrowheads="1"/>
          </p:cNvSpPr>
          <p:nvPr/>
        </p:nvSpPr>
        <p:spPr bwMode="auto">
          <a:xfrm rot="5400000">
            <a:off x="3253317" y="202810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0" name="Rectangle 52" descr="Diagonal weit nach oben"/>
          <p:cNvSpPr>
            <a:spLocks noChangeArrowheads="1"/>
          </p:cNvSpPr>
          <p:nvPr/>
        </p:nvSpPr>
        <p:spPr bwMode="auto">
          <a:xfrm>
            <a:off x="4682547" y="5784508"/>
            <a:ext cx="2540000" cy="878417"/>
          </a:xfrm>
          <a:prstGeom prst="rect">
            <a:avLst/>
          </a:prstGeom>
          <a:pattFill prst="wdUpDiag">
            <a:fgClr>
              <a:srgbClr val="000000"/>
            </a:fgClr>
            <a:bgClr>
              <a:srgbClr val="FFFFFF"/>
            </a:bgClr>
          </a:pattFill>
          <a:ln w="19050">
            <a:solidFill>
              <a:srgbClr val="0000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kern="0" dirty="0">
              <a:solidFill>
                <a:srgbClr val="0000FF"/>
              </a:solidFill>
              <a:cs typeface="Arial" charset="0"/>
            </a:endParaRPr>
          </a:p>
        </p:txBody>
      </p:sp>
      <p:sp>
        <p:nvSpPr>
          <p:cNvPr id="61" name="Text Box 53"/>
          <p:cNvSpPr txBox="1">
            <a:spLocks noChangeArrowheads="1"/>
          </p:cNvSpPr>
          <p:nvPr/>
        </p:nvSpPr>
        <p:spPr bwMode="auto">
          <a:xfrm>
            <a:off x="4557185" y="1338266"/>
            <a:ext cx="3024716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dirty="0">
                <a:solidFill>
                  <a:srgbClr val="000000"/>
                </a:solidFill>
                <a:cs typeface="Arial" charset="0"/>
              </a:rPr>
              <a:t>Bulk seed harvest of selected individuals</a:t>
            </a:r>
            <a:endParaRPr lang="en-GB" altLang="de-DE" b="1" dirty="0">
              <a:solidFill>
                <a:srgbClr val="000000"/>
              </a:solidFill>
              <a:cs typeface="Arial" charset="0"/>
            </a:endParaRPr>
          </a:p>
        </p:txBody>
      </p:sp>
      <p:cxnSp>
        <p:nvCxnSpPr>
          <p:cNvPr id="62" name="AutoShape 54"/>
          <p:cNvCxnSpPr>
            <a:cxnSpLocks noChangeShapeType="1"/>
            <a:stCxn id="214" idx="6"/>
            <a:endCxn id="63" idx="0"/>
          </p:cNvCxnSpPr>
          <p:nvPr/>
        </p:nvCxnSpPr>
        <p:spPr bwMode="auto">
          <a:xfrm flipH="1">
            <a:off x="2184401" y="2320288"/>
            <a:ext cx="4233" cy="253088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63" name="Rectangle 55"/>
          <p:cNvSpPr>
            <a:spLocks noChangeArrowheads="1"/>
          </p:cNvSpPr>
          <p:nvPr/>
        </p:nvSpPr>
        <p:spPr bwMode="auto">
          <a:xfrm>
            <a:off x="914400" y="2573376"/>
            <a:ext cx="2540000" cy="874184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0000"/>
            </a:solidFill>
            <a:miter lim="800000"/>
            <a:headEnd/>
            <a:tailEnd type="none" w="sm" len="lg"/>
          </a:ln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4" name="AutoShape 56"/>
          <p:cNvSpPr>
            <a:spLocks noChangeArrowheads="1"/>
          </p:cNvSpPr>
          <p:nvPr/>
        </p:nvSpPr>
        <p:spPr bwMode="auto">
          <a:xfrm rot="5400000">
            <a:off x="2641601" y="266651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5" name="AutoShape 57"/>
          <p:cNvSpPr>
            <a:spLocks noChangeArrowheads="1"/>
          </p:cNvSpPr>
          <p:nvPr/>
        </p:nvSpPr>
        <p:spPr bwMode="auto">
          <a:xfrm rot="5400000">
            <a:off x="2438401" y="266651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6" name="AutoShape 58"/>
          <p:cNvSpPr>
            <a:spLocks noChangeArrowheads="1"/>
          </p:cNvSpPr>
          <p:nvPr/>
        </p:nvSpPr>
        <p:spPr bwMode="auto">
          <a:xfrm rot="5400000">
            <a:off x="2235201" y="266651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7" name="AutoShape 59"/>
          <p:cNvSpPr>
            <a:spLocks noChangeArrowheads="1"/>
          </p:cNvSpPr>
          <p:nvPr/>
        </p:nvSpPr>
        <p:spPr bwMode="auto">
          <a:xfrm rot="5400000">
            <a:off x="2032001" y="266651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8" name="AutoShape 60"/>
          <p:cNvSpPr>
            <a:spLocks noChangeArrowheads="1"/>
          </p:cNvSpPr>
          <p:nvPr/>
        </p:nvSpPr>
        <p:spPr bwMode="auto">
          <a:xfrm rot="5400000">
            <a:off x="1830918" y="266862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9" name="AutoShape 61"/>
          <p:cNvSpPr>
            <a:spLocks noChangeArrowheads="1"/>
          </p:cNvSpPr>
          <p:nvPr/>
        </p:nvSpPr>
        <p:spPr bwMode="auto">
          <a:xfrm rot="5400000">
            <a:off x="1625601" y="2666511"/>
            <a:ext cx="78316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0" name="AutoShape 62"/>
          <p:cNvSpPr>
            <a:spLocks noChangeArrowheads="1"/>
          </p:cNvSpPr>
          <p:nvPr/>
        </p:nvSpPr>
        <p:spPr bwMode="auto">
          <a:xfrm rot="5400000">
            <a:off x="1422401" y="266651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1" name="AutoShape 63"/>
          <p:cNvSpPr>
            <a:spLocks noChangeArrowheads="1"/>
          </p:cNvSpPr>
          <p:nvPr/>
        </p:nvSpPr>
        <p:spPr bwMode="auto">
          <a:xfrm rot="5400000">
            <a:off x="1219201" y="266651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2" name="AutoShape 64"/>
          <p:cNvSpPr>
            <a:spLocks noChangeArrowheads="1"/>
          </p:cNvSpPr>
          <p:nvPr/>
        </p:nvSpPr>
        <p:spPr bwMode="auto">
          <a:xfrm rot="5400000">
            <a:off x="1016001" y="266651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3" name="AutoShape 65"/>
          <p:cNvSpPr>
            <a:spLocks noChangeArrowheads="1"/>
          </p:cNvSpPr>
          <p:nvPr/>
        </p:nvSpPr>
        <p:spPr bwMode="auto">
          <a:xfrm rot="5400000">
            <a:off x="2846918" y="266862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4" name="AutoShape 66"/>
          <p:cNvSpPr>
            <a:spLocks noChangeArrowheads="1"/>
          </p:cNvSpPr>
          <p:nvPr/>
        </p:nvSpPr>
        <p:spPr bwMode="auto">
          <a:xfrm rot="5400000">
            <a:off x="3050118" y="266862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5" name="AutoShape 67"/>
          <p:cNvSpPr>
            <a:spLocks noChangeArrowheads="1"/>
          </p:cNvSpPr>
          <p:nvPr/>
        </p:nvSpPr>
        <p:spPr bwMode="auto">
          <a:xfrm rot="5400000">
            <a:off x="3253318" y="2668626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6" name="AutoShape 68"/>
          <p:cNvSpPr>
            <a:spLocks noChangeArrowheads="1"/>
          </p:cNvSpPr>
          <p:nvPr/>
        </p:nvSpPr>
        <p:spPr bwMode="auto">
          <a:xfrm rot="5400000">
            <a:off x="2641601" y="286124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7" name="AutoShape 69"/>
          <p:cNvSpPr>
            <a:spLocks noChangeArrowheads="1"/>
          </p:cNvSpPr>
          <p:nvPr/>
        </p:nvSpPr>
        <p:spPr bwMode="auto">
          <a:xfrm rot="5400000">
            <a:off x="2438401" y="286124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8" name="AutoShape 70"/>
          <p:cNvSpPr>
            <a:spLocks noChangeArrowheads="1"/>
          </p:cNvSpPr>
          <p:nvPr/>
        </p:nvSpPr>
        <p:spPr bwMode="auto">
          <a:xfrm rot="5400000">
            <a:off x="2235201" y="286124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9" name="AutoShape 71"/>
          <p:cNvSpPr>
            <a:spLocks noChangeArrowheads="1"/>
          </p:cNvSpPr>
          <p:nvPr/>
        </p:nvSpPr>
        <p:spPr bwMode="auto">
          <a:xfrm rot="5400000">
            <a:off x="2032001" y="286124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0" name="AutoShape 72"/>
          <p:cNvSpPr>
            <a:spLocks noChangeArrowheads="1"/>
          </p:cNvSpPr>
          <p:nvPr/>
        </p:nvSpPr>
        <p:spPr bwMode="auto">
          <a:xfrm rot="5400000">
            <a:off x="1830918" y="2863359"/>
            <a:ext cx="78317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1" name="AutoShape 73"/>
          <p:cNvSpPr>
            <a:spLocks noChangeArrowheads="1"/>
          </p:cNvSpPr>
          <p:nvPr/>
        </p:nvSpPr>
        <p:spPr bwMode="auto">
          <a:xfrm rot="5400000">
            <a:off x="1625601" y="2861244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2" name="AutoShape 74"/>
          <p:cNvSpPr>
            <a:spLocks noChangeArrowheads="1"/>
          </p:cNvSpPr>
          <p:nvPr/>
        </p:nvSpPr>
        <p:spPr bwMode="auto">
          <a:xfrm rot="5400000">
            <a:off x="1422401" y="286124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3" name="AutoShape 75"/>
          <p:cNvSpPr>
            <a:spLocks noChangeArrowheads="1"/>
          </p:cNvSpPr>
          <p:nvPr/>
        </p:nvSpPr>
        <p:spPr bwMode="auto">
          <a:xfrm rot="5400000">
            <a:off x="1219201" y="286124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4" name="AutoShape 76"/>
          <p:cNvSpPr>
            <a:spLocks noChangeArrowheads="1"/>
          </p:cNvSpPr>
          <p:nvPr/>
        </p:nvSpPr>
        <p:spPr bwMode="auto">
          <a:xfrm rot="5400000">
            <a:off x="1016001" y="286124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5" name="AutoShape 77"/>
          <p:cNvSpPr>
            <a:spLocks noChangeArrowheads="1"/>
          </p:cNvSpPr>
          <p:nvPr/>
        </p:nvSpPr>
        <p:spPr bwMode="auto">
          <a:xfrm rot="5400000">
            <a:off x="2846918" y="2863359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6" name="AutoShape 78"/>
          <p:cNvSpPr>
            <a:spLocks noChangeArrowheads="1"/>
          </p:cNvSpPr>
          <p:nvPr/>
        </p:nvSpPr>
        <p:spPr bwMode="auto">
          <a:xfrm rot="5400000">
            <a:off x="3050118" y="2863359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7" name="AutoShape 79"/>
          <p:cNvSpPr>
            <a:spLocks noChangeArrowheads="1"/>
          </p:cNvSpPr>
          <p:nvPr/>
        </p:nvSpPr>
        <p:spPr bwMode="auto">
          <a:xfrm rot="5400000">
            <a:off x="3253318" y="2863359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8" name="AutoShape 80"/>
          <p:cNvSpPr>
            <a:spLocks noChangeArrowheads="1"/>
          </p:cNvSpPr>
          <p:nvPr/>
        </p:nvSpPr>
        <p:spPr bwMode="auto">
          <a:xfrm rot="5400000">
            <a:off x="2640542" y="305491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9" name="AutoShape 81"/>
          <p:cNvSpPr>
            <a:spLocks noChangeArrowheads="1"/>
          </p:cNvSpPr>
          <p:nvPr/>
        </p:nvSpPr>
        <p:spPr bwMode="auto">
          <a:xfrm rot="5400000">
            <a:off x="2437342" y="3054919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0" name="AutoShape 82"/>
          <p:cNvSpPr>
            <a:spLocks noChangeArrowheads="1"/>
          </p:cNvSpPr>
          <p:nvPr/>
        </p:nvSpPr>
        <p:spPr bwMode="auto">
          <a:xfrm rot="5400000">
            <a:off x="2234142" y="305491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1" name="AutoShape 83"/>
          <p:cNvSpPr>
            <a:spLocks noChangeArrowheads="1"/>
          </p:cNvSpPr>
          <p:nvPr/>
        </p:nvSpPr>
        <p:spPr bwMode="auto">
          <a:xfrm rot="5400000">
            <a:off x="2030942" y="305491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2" name="AutoShape 84"/>
          <p:cNvSpPr>
            <a:spLocks noChangeArrowheads="1"/>
          </p:cNvSpPr>
          <p:nvPr/>
        </p:nvSpPr>
        <p:spPr bwMode="auto">
          <a:xfrm rot="5400000">
            <a:off x="1829860" y="305703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3" name="AutoShape 85"/>
          <p:cNvSpPr>
            <a:spLocks noChangeArrowheads="1"/>
          </p:cNvSpPr>
          <p:nvPr/>
        </p:nvSpPr>
        <p:spPr bwMode="auto">
          <a:xfrm rot="5400000">
            <a:off x="1624542" y="3054919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4" name="AutoShape 86"/>
          <p:cNvSpPr>
            <a:spLocks noChangeArrowheads="1"/>
          </p:cNvSpPr>
          <p:nvPr/>
        </p:nvSpPr>
        <p:spPr bwMode="auto">
          <a:xfrm rot="5400000">
            <a:off x="1421342" y="305491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5" name="AutoShape 87"/>
          <p:cNvSpPr>
            <a:spLocks noChangeArrowheads="1"/>
          </p:cNvSpPr>
          <p:nvPr/>
        </p:nvSpPr>
        <p:spPr bwMode="auto">
          <a:xfrm rot="5400000">
            <a:off x="1218142" y="305491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6" name="AutoShape 88"/>
          <p:cNvSpPr>
            <a:spLocks noChangeArrowheads="1"/>
          </p:cNvSpPr>
          <p:nvPr/>
        </p:nvSpPr>
        <p:spPr bwMode="auto">
          <a:xfrm rot="5400000">
            <a:off x="1014942" y="305491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7" name="AutoShape 89"/>
          <p:cNvSpPr>
            <a:spLocks noChangeArrowheads="1"/>
          </p:cNvSpPr>
          <p:nvPr/>
        </p:nvSpPr>
        <p:spPr bwMode="auto">
          <a:xfrm rot="5400000">
            <a:off x="2845860" y="305703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8" name="AutoShape 90"/>
          <p:cNvSpPr>
            <a:spLocks noChangeArrowheads="1"/>
          </p:cNvSpPr>
          <p:nvPr/>
        </p:nvSpPr>
        <p:spPr bwMode="auto">
          <a:xfrm rot="5400000">
            <a:off x="3049060" y="305703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9" name="AutoShape 91"/>
          <p:cNvSpPr>
            <a:spLocks noChangeArrowheads="1"/>
          </p:cNvSpPr>
          <p:nvPr/>
        </p:nvSpPr>
        <p:spPr bwMode="auto">
          <a:xfrm rot="5400000">
            <a:off x="3252260" y="305703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0" name="AutoShape 92"/>
          <p:cNvSpPr>
            <a:spLocks noChangeArrowheads="1"/>
          </p:cNvSpPr>
          <p:nvPr/>
        </p:nvSpPr>
        <p:spPr bwMode="auto">
          <a:xfrm rot="5400000">
            <a:off x="2640542" y="3249652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1" name="AutoShape 93"/>
          <p:cNvSpPr>
            <a:spLocks noChangeArrowheads="1"/>
          </p:cNvSpPr>
          <p:nvPr/>
        </p:nvSpPr>
        <p:spPr bwMode="auto">
          <a:xfrm rot="5400000">
            <a:off x="2437342" y="324965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2" name="AutoShape 94"/>
          <p:cNvSpPr>
            <a:spLocks noChangeArrowheads="1"/>
          </p:cNvSpPr>
          <p:nvPr/>
        </p:nvSpPr>
        <p:spPr bwMode="auto">
          <a:xfrm rot="5400000">
            <a:off x="2234142" y="3249652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3" name="AutoShape 95"/>
          <p:cNvSpPr>
            <a:spLocks noChangeArrowheads="1"/>
          </p:cNvSpPr>
          <p:nvPr/>
        </p:nvSpPr>
        <p:spPr bwMode="auto">
          <a:xfrm rot="5400000">
            <a:off x="2030942" y="324965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4" name="AutoShape 96"/>
          <p:cNvSpPr>
            <a:spLocks noChangeArrowheads="1"/>
          </p:cNvSpPr>
          <p:nvPr/>
        </p:nvSpPr>
        <p:spPr bwMode="auto">
          <a:xfrm rot="5400000">
            <a:off x="1829860" y="325176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5" name="AutoShape 97"/>
          <p:cNvSpPr>
            <a:spLocks noChangeArrowheads="1"/>
          </p:cNvSpPr>
          <p:nvPr/>
        </p:nvSpPr>
        <p:spPr bwMode="auto">
          <a:xfrm rot="5400000">
            <a:off x="1624542" y="3249652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6" name="AutoShape 98"/>
          <p:cNvSpPr>
            <a:spLocks noChangeArrowheads="1"/>
          </p:cNvSpPr>
          <p:nvPr/>
        </p:nvSpPr>
        <p:spPr bwMode="auto">
          <a:xfrm rot="5400000">
            <a:off x="1421342" y="3249652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7" name="AutoShape 99"/>
          <p:cNvSpPr>
            <a:spLocks noChangeArrowheads="1"/>
          </p:cNvSpPr>
          <p:nvPr/>
        </p:nvSpPr>
        <p:spPr bwMode="auto">
          <a:xfrm rot="5400000">
            <a:off x="1218142" y="3249652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8" name="AutoShape 100"/>
          <p:cNvSpPr>
            <a:spLocks noChangeArrowheads="1"/>
          </p:cNvSpPr>
          <p:nvPr/>
        </p:nvSpPr>
        <p:spPr bwMode="auto">
          <a:xfrm rot="5400000">
            <a:off x="1014942" y="324965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9" name="AutoShape 101"/>
          <p:cNvSpPr>
            <a:spLocks noChangeArrowheads="1"/>
          </p:cNvSpPr>
          <p:nvPr/>
        </p:nvSpPr>
        <p:spPr bwMode="auto">
          <a:xfrm rot="5400000">
            <a:off x="2845860" y="325176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0" name="AutoShape 102"/>
          <p:cNvSpPr>
            <a:spLocks noChangeArrowheads="1"/>
          </p:cNvSpPr>
          <p:nvPr/>
        </p:nvSpPr>
        <p:spPr bwMode="auto">
          <a:xfrm rot="5400000">
            <a:off x="3049060" y="325176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1" name="AutoShape 103"/>
          <p:cNvSpPr>
            <a:spLocks noChangeArrowheads="1"/>
          </p:cNvSpPr>
          <p:nvPr/>
        </p:nvSpPr>
        <p:spPr bwMode="auto">
          <a:xfrm rot="5400000">
            <a:off x="3252260" y="325176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2" name="Rectangle 104"/>
          <p:cNvSpPr>
            <a:spLocks noChangeArrowheads="1"/>
          </p:cNvSpPr>
          <p:nvPr/>
        </p:nvSpPr>
        <p:spPr bwMode="auto">
          <a:xfrm>
            <a:off x="914400" y="3872863"/>
            <a:ext cx="2540000" cy="87418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3" name="AutoShape 105"/>
          <p:cNvSpPr>
            <a:spLocks noChangeArrowheads="1"/>
          </p:cNvSpPr>
          <p:nvPr/>
        </p:nvSpPr>
        <p:spPr bwMode="auto">
          <a:xfrm rot="5400000">
            <a:off x="2641601" y="396599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4" name="AutoShape 106"/>
          <p:cNvSpPr>
            <a:spLocks noChangeArrowheads="1"/>
          </p:cNvSpPr>
          <p:nvPr/>
        </p:nvSpPr>
        <p:spPr bwMode="auto">
          <a:xfrm rot="5400000">
            <a:off x="2438401" y="396599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5" name="AutoShape 107"/>
          <p:cNvSpPr>
            <a:spLocks noChangeArrowheads="1"/>
          </p:cNvSpPr>
          <p:nvPr/>
        </p:nvSpPr>
        <p:spPr bwMode="auto">
          <a:xfrm rot="5400000">
            <a:off x="2235201" y="3965998"/>
            <a:ext cx="78316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6" name="AutoShape 108"/>
          <p:cNvSpPr>
            <a:spLocks noChangeArrowheads="1"/>
          </p:cNvSpPr>
          <p:nvPr/>
        </p:nvSpPr>
        <p:spPr bwMode="auto">
          <a:xfrm rot="5400000">
            <a:off x="2032001" y="396599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7" name="AutoShape 109"/>
          <p:cNvSpPr>
            <a:spLocks noChangeArrowheads="1"/>
          </p:cNvSpPr>
          <p:nvPr/>
        </p:nvSpPr>
        <p:spPr bwMode="auto">
          <a:xfrm rot="5400000">
            <a:off x="1830918" y="396811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8" name="AutoShape 110"/>
          <p:cNvSpPr>
            <a:spLocks noChangeArrowheads="1"/>
          </p:cNvSpPr>
          <p:nvPr/>
        </p:nvSpPr>
        <p:spPr bwMode="auto">
          <a:xfrm rot="5400000">
            <a:off x="1625601" y="3965998"/>
            <a:ext cx="78316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9" name="AutoShape 111"/>
          <p:cNvSpPr>
            <a:spLocks noChangeArrowheads="1"/>
          </p:cNvSpPr>
          <p:nvPr/>
        </p:nvSpPr>
        <p:spPr bwMode="auto">
          <a:xfrm rot="5400000">
            <a:off x="1422401" y="396599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0" name="AutoShape 112"/>
          <p:cNvSpPr>
            <a:spLocks noChangeArrowheads="1"/>
          </p:cNvSpPr>
          <p:nvPr/>
        </p:nvSpPr>
        <p:spPr bwMode="auto">
          <a:xfrm rot="5400000">
            <a:off x="1219201" y="396599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1" name="AutoShape 113"/>
          <p:cNvSpPr>
            <a:spLocks noChangeArrowheads="1"/>
          </p:cNvSpPr>
          <p:nvPr/>
        </p:nvSpPr>
        <p:spPr bwMode="auto">
          <a:xfrm rot="5400000">
            <a:off x="1016001" y="3965998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2" name="AutoShape 114"/>
          <p:cNvSpPr>
            <a:spLocks noChangeArrowheads="1"/>
          </p:cNvSpPr>
          <p:nvPr/>
        </p:nvSpPr>
        <p:spPr bwMode="auto">
          <a:xfrm rot="5400000">
            <a:off x="2846918" y="396811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3" name="AutoShape 115"/>
          <p:cNvSpPr>
            <a:spLocks noChangeArrowheads="1"/>
          </p:cNvSpPr>
          <p:nvPr/>
        </p:nvSpPr>
        <p:spPr bwMode="auto">
          <a:xfrm rot="5400000">
            <a:off x="3050118" y="396811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4" name="AutoShape 116"/>
          <p:cNvSpPr>
            <a:spLocks noChangeArrowheads="1"/>
          </p:cNvSpPr>
          <p:nvPr/>
        </p:nvSpPr>
        <p:spPr bwMode="auto">
          <a:xfrm rot="5400000">
            <a:off x="3253318" y="3968113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5" name="AutoShape 117"/>
          <p:cNvSpPr>
            <a:spLocks noChangeArrowheads="1"/>
          </p:cNvSpPr>
          <p:nvPr/>
        </p:nvSpPr>
        <p:spPr bwMode="auto">
          <a:xfrm rot="5400000">
            <a:off x="2641601" y="41607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6" name="AutoShape 118"/>
          <p:cNvSpPr>
            <a:spLocks noChangeArrowheads="1"/>
          </p:cNvSpPr>
          <p:nvPr/>
        </p:nvSpPr>
        <p:spPr bwMode="auto">
          <a:xfrm rot="5400000">
            <a:off x="2438401" y="416073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7" name="AutoShape 119"/>
          <p:cNvSpPr>
            <a:spLocks noChangeArrowheads="1"/>
          </p:cNvSpPr>
          <p:nvPr/>
        </p:nvSpPr>
        <p:spPr bwMode="auto">
          <a:xfrm rot="5400000">
            <a:off x="2235201" y="41607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8" name="AutoShape 120"/>
          <p:cNvSpPr>
            <a:spLocks noChangeArrowheads="1"/>
          </p:cNvSpPr>
          <p:nvPr/>
        </p:nvSpPr>
        <p:spPr bwMode="auto">
          <a:xfrm rot="5400000">
            <a:off x="2032001" y="41607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9" name="AutoShape 121"/>
          <p:cNvSpPr>
            <a:spLocks noChangeArrowheads="1"/>
          </p:cNvSpPr>
          <p:nvPr/>
        </p:nvSpPr>
        <p:spPr bwMode="auto">
          <a:xfrm rot="5400000">
            <a:off x="1830918" y="4162846"/>
            <a:ext cx="78317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0" name="AutoShape 122"/>
          <p:cNvSpPr>
            <a:spLocks noChangeArrowheads="1"/>
          </p:cNvSpPr>
          <p:nvPr/>
        </p:nvSpPr>
        <p:spPr bwMode="auto">
          <a:xfrm rot="5400000">
            <a:off x="1625601" y="41607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1" name="AutoShape 123"/>
          <p:cNvSpPr>
            <a:spLocks noChangeArrowheads="1"/>
          </p:cNvSpPr>
          <p:nvPr/>
        </p:nvSpPr>
        <p:spPr bwMode="auto">
          <a:xfrm rot="5400000">
            <a:off x="1422401" y="41607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2" name="AutoShape 124"/>
          <p:cNvSpPr>
            <a:spLocks noChangeArrowheads="1"/>
          </p:cNvSpPr>
          <p:nvPr/>
        </p:nvSpPr>
        <p:spPr bwMode="auto">
          <a:xfrm rot="5400000">
            <a:off x="1219201" y="41607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3" name="AutoShape 125"/>
          <p:cNvSpPr>
            <a:spLocks noChangeArrowheads="1"/>
          </p:cNvSpPr>
          <p:nvPr/>
        </p:nvSpPr>
        <p:spPr bwMode="auto">
          <a:xfrm rot="5400000">
            <a:off x="1016001" y="416073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4" name="AutoShape 126"/>
          <p:cNvSpPr>
            <a:spLocks noChangeArrowheads="1"/>
          </p:cNvSpPr>
          <p:nvPr/>
        </p:nvSpPr>
        <p:spPr bwMode="auto">
          <a:xfrm rot="5400000">
            <a:off x="2846918" y="416284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5" name="AutoShape 127"/>
          <p:cNvSpPr>
            <a:spLocks noChangeArrowheads="1"/>
          </p:cNvSpPr>
          <p:nvPr/>
        </p:nvSpPr>
        <p:spPr bwMode="auto">
          <a:xfrm rot="5400000">
            <a:off x="3050118" y="4162846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6" name="AutoShape 128"/>
          <p:cNvSpPr>
            <a:spLocks noChangeArrowheads="1"/>
          </p:cNvSpPr>
          <p:nvPr/>
        </p:nvSpPr>
        <p:spPr bwMode="auto">
          <a:xfrm rot="5400000">
            <a:off x="3253318" y="416284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7" name="AutoShape 129"/>
          <p:cNvSpPr>
            <a:spLocks noChangeArrowheads="1"/>
          </p:cNvSpPr>
          <p:nvPr/>
        </p:nvSpPr>
        <p:spPr bwMode="auto">
          <a:xfrm rot="5400000">
            <a:off x="2640542" y="435440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8" name="AutoShape 130"/>
          <p:cNvSpPr>
            <a:spLocks noChangeArrowheads="1"/>
          </p:cNvSpPr>
          <p:nvPr/>
        </p:nvSpPr>
        <p:spPr bwMode="auto">
          <a:xfrm rot="5400000">
            <a:off x="2437342" y="435440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9" name="AutoShape 131"/>
          <p:cNvSpPr>
            <a:spLocks noChangeArrowheads="1"/>
          </p:cNvSpPr>
          <p:nvPr/>
        </p:nvSpPr>
        <p:spPr bwMode="auto">
          <a:xfrm rot="5400000">
            <a:off x="2234142" y="435440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0" name="AutoShape 132"/>
          <p:cNvSpPr>
            <a:spLocks noChangeArrowheads="1"/>
          </p:cNvSpPr>
          <p:nvPr/>
        </p:nvSpPr>
        <p:spPr bwMode="auto">
          <a:xfrm rot="5400000">
            <a:off x="2030942" y="435440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1" name="AutoShape 133"/>
          <p:cNvSpPr>
            <a:spLocks noChangeArrowheads="1"/>
          </p:cNvSpPr>
          <p:nvPr/>
        </p:nvSpPr>
        <p:spPr bwMode="auto">
          <a:xfrm rot="5400000">
            <a:off x="1829860" y="4356522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2" name="AutoShape 134"/>
          <p:cNvSpPr>
            <a:spLocks noChangeArrowheads="1"/>
          </p:cNvSpPr>
          <p:nvPr/>
        </p:nvSpPr>
        <p:spPr bwMode="auto">
          <a:xfrm rot="5400000">
            <a:off x="1624542" y="435440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3" name="AutoShape 135"/>
          <p:cNvSpPr>
            <a:spLocks noChangeArrowheads="1"/>
          </p:cNvSpPr>
          <p:nvPr/>
        </p:nvSpPr>
        <p:spPr bwMode="auto">
          <a:xfrm rot="5400000">
            <a:off x="1421342" y="435440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4" name="AutoShape 136"/>
          <p:cNvSpPr>
            <a:spLocks noChangeArrowheads="1"/>
          </p:cNvSpPr>
          <p:nvPr/>
        </p:nvSpPr>
        <p:spPr bwMode="auto">
          <a:xfrm rot="5400000">
            <a:off x="1218142" y="4354406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5" name="AutoShape 137"/>
          <p:cNvSpPr>
            <a:spLocks noChangeArrowheads="1"/>
          </p:cNvSpPr>
          <p:nvPr/>
        </p:nvSpPr>
        <p:spPr bwMode="auto">
          <a:xfrm rot="5400000">
            <a:off x="1014942" y="4354406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6" name="AutoShape 138"/>
          <p:cNvSpPr>
            <a:spLocks noChangeArrowheads="1"/>
          </p:cNvSpPr>
          <p:nvPr/>
        </p:nvSpPr>
        <p:spPr bwMode="auto">
          <a:xfrm rot="5400000">
            <a:off x="2845860" y="4356522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7" name="AutoShape 139"/>
          <p:cNvSpPr>
            <a:spLocks noChangeArrowheads="1"/>
          </p:cNvSpPr>
          <p:nvPr/>
        </p:nvSpPr>
        <p:spPr bwMode="auto">
          <a:xfrm rot="5400000">
            <a:off x="3049060" y="4356522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8" name="AutoShape 140"/>
          <p:cNvSpPr>
            <a:spLocks noChangeArrowheads="1"/>
          </p:cNvSpPr>
          <p:nvPr/>
        </p:nvSpPr>
        <p:spPr bwMode="auto">
          <a:xfrm rot="5400000">
            <a:off x="3252260" y="4356522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9" name="AutoShape 141"/>
          <p:cNvSpPr>
            <a:spLocks noChangeArrowheads="1"/>
          </p:cNvSpPr>
          <p:nvPr/>
        </p:nvSpPr>
        <p:spPr bwMode="auto">
          <a:xfrm rot="5400000">
            <a:off x="2640542" y="454913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0" name="AutoShape 142"/>
          <p:cNvSpPr>
            <a:spLocks noChangeArrowheads="1"/>
          </p:cNvSpPr>
          <p:nvPr/>
        </p:nvSpPr>
        <p:spPr bwMode="auto">
          <a:xfrm rot="5400000">
            <a:off x="2437342" y="454913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1" name="AutoShape 143"/>
          <p:cNvSpPr>
            <a:spLocks noChangeArrowheads="1"/>
          </p:cNvSpPr>
          <p:nvPr/>
        </p:nvSpPr>
        <p:spPr bwMode="auto">
          <a:xfrm rot="5400000">
            <a:off x="2234142" y="454913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2" name="AutoShape 144"/>
          <p:cNvSpPr>
            <a:spLocks noChangeArrowheads="1"/>
          </p:cNvSpPr>
          <p:nvPr/>
        </p:nvSpPr>
        <p:spPr bwMode="auto">
          <a:xfrm rot="5400000">
            <a:off x="2030942" y="454913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3" name="AutoShape 145"/>
          <p:cNvSpPr>
            <a:spLocks noChangeArrowheads="1"/>
          </p:cNvSpPr>
          <p:nvPr/>
        </p:nvSpPr>
        <p:spPr bwMode="auto">
          <a:xfrm rot="5400000">
            <a:off x="1829860" y="455125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4" name="AutoShape 146"/>
          <p:cNvSpPr>
            <a:spLocks noChangeArrowheads="1"/>
          </p:cNvSpPr>
          <p:nvPr/>
        </p:nvSpPr>
        <p:spPr bwMode="auto">
          <a:xfrm rot="5400000">
            <a:off x="1624542" y="454913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5" name="AutoShape 147"/>
          <p:cNvSpPr>
            <a:spLocks noChangeArrowheads="1"/>
          </p:cNvSpPr>
          <p:nvPr/>
        </p:nvSpPr>
        <p:spPr bwMode="auto">
          <a:xfrm rot="5400000">
            <a:off x="1421342" y="4549139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6" name="AutoShape 148"/>
          <p:cNvSpPr>
            <a:spLocks noChangeArrowheads="1"/>
          </p:cNvSpPr>
          <p:nvPr/>
        </p:nvSpPr>
        <p:spPr bwMode="auto">
          <a:xfrm rot="5400000">
            <a:off x="1218142" y="454913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7" name="AutoShape 149"/>
          <p:cNvSpPr>
            <a:spLocks noChangeArrowheads="1"/>
          </p:cNvSpPr>
          <p:nvPr/>
        </p:nvSpPr>
        <p:spPr bwMode="auto">
          <a:xfrm rot="5400000">
            <a:off x="1014942" y="454913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8" name="AutoShape 150"/>
          <p:cNvSpPr>
            <a:spLocks noChangeArrowheads="1"/>
          </p:cNvSpPr>
          <p:nvPr/>
        </p:nvSpPr>
        <p:spPr bwMode="auto">
          <a:xfrm rot="5400000">
            <a:off x="2845860" y="455125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9" name="AutoShape 151"/>
          <p:cNvSpPr>
            <a:spLocks noChangeArrowheads="1"/>
          </p:cNvSpPr>
          <p:nvPr/>
        </p:nvSpPr>
        <p:spPr bwMode="auto">
          <a:xfrm rot="5400000">
            <a:off x="3049060" y="455125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0" name="AutoShape 152"/>
          <p:cNvSpPr>
            <a:spLocks noChangeArrowheads="1"/>
          </p:cNvSpPr>
          <p:nvPr/>
        </p:nvSpPr>
        <p:spPr bwMode="auto">
          <a:xfrm rot="5400000">
            <a:off x="3252260" y="455125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162" name="AutoShape 154"/>
          <p:cNvCxnSpPr>
            <a:cxnSpLocks noChangeShapeType="1"/>
            <a:stCxn id="226" idx="4"/>
            <a:endCxn id="112" idx="0"/>
          </p:cNvCxnSpPr>
          <p:nvPr/>
        </p:nvCxnSpPr>
        <p:spPr bwMode="auto">
          <a:xfrm>
            <a:off x="2175933" y="3614630"/>
            <a:ext cx="8467" cy="2455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3" name="AutoShape 205"/>
          <p:cNvCxnSpPr>
            <a:cxnSpLocks noChangeShapeType="1"/>
            <a:stCxn id="55" idx="2"/>
          </p:cNvCxnSpPr>
          <p:nvPr/>
        </p:nvCxnSpPr>
        <p:spPr bwMode="auto">
          <a:xfrm>
            <a:off x="1206501" y="2070434"/>
            <a:ext cx="977900" cy="3344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214" name="Oval 206"/>
          <p:cNvSpPr>
            <a:spLocks noChangeAspect="1" noChangeArrowheads="1"/>
          </p:cNvSpPr>
          <p:nvPr/>
        </p:nvSpPr>
        <p:spPr bwMode="auto">
          <a:xfrm>
            <a:off x="2178051" y="2314996"/>
            <a:ext cx="10583" cy="10584"/>
          </a:xfrm>
          <a:prstGeom prst="ellipse">
            <a:avLst/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215" name="AutoShape 207"/>
          <p:cNvCxnSpPr>
            <a:cxnSpLocks noChangeShapeType="1"/>
            <a:stCxn id="44" idx="2"/>
            <a:endCxn id="214" idx="6"/>
          </p:cNvCxnSpPr>
          <p:nvPr/>
        </p:nvCxnSpPr>
        <p:spPr bwMode="auto">
          <a:xfrm>
            <a:off x="1014942" y="1889187"/>
            <a:ext cx="1173692" cy="431101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6" name="AutoShape 208"/>
          <p:cNvCxnSpPr>
            <a:cxnSpLocks noChangeShapeType="1"/>
            <a:stCxn id="50" idx="2"/>
          </p:cNvCxnSpPr>
          <p:nvPr/>
        </p:nvCxnSpPr>
        <p:spPr bwMode="auto">
          <a:xfrm flipH="1">
            <a:off x="2184401" y="2123351"/>
            <a:ext cx="91017" cy="2815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7" name="AutoShape 209"/>
          <p:cNvCxnSpPr>
            <a:cxnSpLocks noChangeShapeType="1"/>
            <a:stCxn id="43" idx="2"/>
            <a:endCxn id="214" idx="7"/>
          </p:cNvCxnSpPr>
          <p:nvPr/>
        </p:nvCxnSpPr>
        <p:spPr bwMode="auto">
          <a:xfrm>
            <a:off x="1218142" y="1889187"/>
            <a:ext cx="968943" cy="42735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8" name="AutoShape 210"/>
          <p:cNvCxnSpPr>
            <a:cxnSpLocks noChangeShapeType="1"/>
            <a:stCxn id="42" idx="2"/>
            <a:endCxn id="214" idx="5"/>
          </p:cNvCxnSpPr>
          <p:nvPr/>
        </p:nvCxnSpPr>
        <p:spPr bwMode="auto">
          <a:xfrm>
            <a:off x="1421342" y="1889187"/>
            <a:ext cx="765743" cy="43484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9" name="AutoShape 211"/>
          <p:cNvCxnSpPr>
            <a:cxnSpLocks noChangeShapeType="1"/>
            <a:stCxn id="17" idx="2"/>
            <a:endCxn id="214" idx="7"/>
          </p:cNvCxnSpPr>
          <p:nvPr/>
        </p:nvCxnSpPr>
        <p:spPr bwMode="auto">
          <a:xfrm>
            <a:off x="1623484" y="1501398"/>
            <a:ext cx="563600" cy="815148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0" name="AutoShape 212"/>
          <p:cNvCxnSpPr>
            <a:cxnSpLocks noChangeShapeType="1"/>
            <a:stCxn id="28" idx="2"/>
            <a:endCxn id="214" idx="7"/>
          </p:cNvCxnSpPr>
          <p:nvPr/>
        </p:nvCxnSpPr>
        <p:spPr bwMode="auto">
          <a:xfrm>
            <a:off x="1828801" y="1698249"/>
            <a:ext cx="358284" cy="61829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1" name="AutoShape 213"/>
          <p:cNvCxnSpPr>
            <a:cxnSpLocks noChangeShapeType="1"/>
            <a:stCxn id="14" idx="2"/>
            <a:endCxn id="214" idx="7"/>
          </p:cNvCxnSpPr>
          <p:nvPr/>
        </p:nvCxnSpPr>
        <p:spPr bwMode="auto">
          <a:xfrm flipH="1">
            <a:off x="2187084" y="1501398"/>
            <a:ext cx="46000" cy="815148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2" name="AutoShape 214"/>
          <p:cNvCxnSpPr>
            <a:cxnSpLocks noChangeShapeType="1"/>
            <a:stCxn id="37" idx="2"/>
            <a:endCxn id="214" idx="7"/>
          </p:cNvCxnSpPr>
          <p:nvPr/>
        </p:nvCxnSpPr>
        <p:spPr bwMode="auto">
          <a:xfrm flipH="1">
            <a:off x="2187085" y="1889187"/>
            <a:ext cx="250257" cy="42735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3" name="AutoShape 215"/>
          <p:cNvCxnSpPr>
            <a:cxnSpLocks noChangeShapeType="1"/>
            <a:stCxn id="48" idx="2"/>
          </p:cNvCxnSpPr>
          <p:nvPr/>
        </p:nvCxnSpPr>
        <p:spPr bwMode="auto">
          <a:xfrm flipH="1">
            <a:off x="2184401" y="2123351"/>
            <a:ext cx="497417" cy="2815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4" name="AutoShape 216"/>
          <p:cNvCxnSpPr>
            <a:cxnSpLocks noChangeShapeType="1"/>
            <a:stCxn id="34" idx="2"/>
            <a:endCxn id="214" idx="6"/>
          </p:cNvCxnSpPr>
          <p:nvPr/>
        </p:nvCxnSpPr>
        <p:spPr bwMode="auto">
          <a:xfrm flipH="1">
            <a:off x="2188634" y="1698248"/>
            <a:ext cx="859367" cy="62204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5" name="AutoShape 217"/>
          <p:cNvCxnSpPr>
            <a:cxnSpLocks noChangeShapeType="1"/>
            <a:stCxn id="47" idx="2"/>
          </p:cNvCxnSpPr>
          <p:nvPr/>
        </p:nvCxnSpPr>
        <p:spPr bwMode="auto">
          <a:xfrm flipH="1">
            <a:off x="2184400" y="1930734"/>
            <a:ext cx="1109133" cy="4741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226" name="Oval 218"/>
          <p:cNvSpPr>
            <a:spLocks noChangeArrowheads="1"/>
          </p:cNvSpPr>
          <p:nvPr/>
        </p:nvSpPr>
        <p:spPr bwMode="auto">
          <a:xfrm>
            <a:off x="2167468" y="3599813"/>
            <a:ext cx="14817" cy="14816"/>
          </a:xfrm>
          <a:prstGeom prst="ellipse">
            <a:avLst/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228" name="AutoShape 220"/>
          <p:cNvCxnSpPr>
            <a:cxnSpLocks noChangeShapeType="1"/>
            <a:stCxn id="99" idx="2"/>
          </p:cNvCxnSpPr>
          <p:nvPr/>
        </p:nvCxnSpPr>
        <p:spPr bwMode="auto">
          <a:xfrm flipH="1">
            <a:off x="2180167" y="3157576"/>
            <a:ext cx="1113367" cy="46566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9" name="AutoShape 221"/>
          <p:cNvCxnSpPr>
            <a:cxnSpLocks noChangeShapeType="1"/>
            <a:stCxn id="87" idx="2"/>
          </p:cNvCxnSpPr>
          <p:nvPr/>
        </p:nvCxnSpPr>
        <p:spPr bwMode="auto">
          <a:xfrm flipH="1">
            <a:off x="2175934" y="2962843"/>
            <a:ext cx="1119717" cy="65828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0" name="AutoShape 222"/>
          <p:cNvCxnSpPr>
            <a:cxnSpLocks noChangeShapeType="1"/>
            <a:stCxn id="86" idx="2"/>
          </p:cNvCxnSpPr>
          <p:nvPr/>
        </p:nvCxnSpPr>
        <p:spPr bwMode="auto">
          <a:xfrm flipH="1">
            <a:off x="2180167" y="2962843"/>
            <a:ext cx="912284" cy="67098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1" name="AutoShape 223"/>
          <p:cNvCxnSpPr>
            <a:cxnSpLocks noChangeShapeType="1"/>
            <a:stCxn id="75" idx="2"/>
          </p:cNvCxnSpPr>
          <p:nvPr/>
        </p:nvCxnSpPr>
        <p:spPr bwMode="auto">
          <a:xfrm flipH="1">
            <a:off x="2175934" y="2768110"/>
            <a:ext cx="1119717" cy="85301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2" name="AutoShape 224"/>
          <p:cNvCxnSpPr>
            <a:cxnSpLocks noChangeShapeType="1"/>
            <a:stCxn id="89" idx="2"/>
          </p:cNvCxnSpPr>
          <p:nvPr/>
        </p:nvCxnSpPr>
        <p:spPr bwMode="auto">
          <a:xfrm flipH="1">
            <a:off x="2175934" y="3155460"/>
            <a:ext cx="302684" cy="46566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3" name="AutoShape 225"/>
          <p:cNvCxnSpPr>
            <a:cxnSpLocks noChangeShapeType="1"/>
            <a:stCxn id="66" idx="2"/>
          </p:cNvCxnSpPr>
          <p:nvPr/>
        </p:nvCxnSpPr>
        <p:spPr bwMode="auto">
          <a:xfrm flipH="1">
            <a:off x="2180167" y="2765994"/>
            <a:ext cx="97367" cy="8572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4" name="AutoShape 226"/>
          <p:cNvCxnSpPr>
            <a:cxnSpLocks noChangeShapeType="1"/>
            <a:stCxn id="81" idx="2"/>
          </p:cNvCxnSpPr>
          <p:nvPr/>
        </p:nvCxnSpPr>
        <p:spPr bwMode="auto">
          <a:xfrm>
            <a:off x="1667933" y="2960727"/>
            <a:ext cx="508000" cy="6604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5" name="AutoShape 227"/>
          <p:cNvCxnSpPr>
            <a:cxnSpLocks noChangeShapeType="1"/>
            <a:stCxn id="93" idx="2"/>
          </p:cNvCxnSpPr>
          <p:nvPr/>
        </p:nvCxnSpPr>
        <p:spPr bwMode="auto">
          <a:xfrm>
            <a:off x="1665818" y="3155461"/>
            <a:ext cx="503767" cy="46778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6" name="AutoShape 228"/>
          <p:cNvCxnSpPr>
            <a:cxnSpLocks noChangeShapeType="1"/>
            <a:stCxn id="105" idx="2"/>
          </p:cNvCxnSpPr>
          <p:nvPr/>
        </p:nvCxnSpPr>
        <p:spPr bwMode="auto">
          <a:xfrm>
            <a:off x="1665818" y="3350194"/>
            <a:ext cx="514349" cy="2836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7" name="AutoShape 229"/>
          <p:cNvCxnSpPr>
            <a:cxnSpLocks noChangeShapeType="1"/>
            <a:stCxn id="106" idx="2"/>
          </p:cNvCxnSpPr>
          <p:nvPr/>
        </p:nvCxnSpPr>
        <p:spPr bwMode="auto">
          <a:xfrm>
            <a:off x="1462617" y="3350193"/>
            <a:ext cx="719667" cy="2794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8" name="AutoShape 230"/>
          <p:cNvCxnSpPr>
            <a:cxnSpLocks noChangeShapeType="1"/>
            <a:stCxn id="72" idx="2"/>
          </p:cNvCxnSpPr>
          <p:nvPr/>
        </p:nvCxnSpPr>
        <p:spPr bwMode="auto">
          <a:xfrm>
            <a:off x="1058333" y="2765994"/>
            <a:ext cx="1111251" cy="8572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9" name="AutoShape 231"/>
          <p:cNvCxnSpPr>
            <a:cxnSpLocks noChangeShapeType="1"/>
            <a:stCxn id="124" idx="2"/>
          </p:cNvCxnSpPr>
          <p:nvPr/>
        </p:nvCxnSpPr>
        <p:spPr bwMode="auto">
          <a:xfrm flipH="1">
            <a:off x="2178051" y="4067596"/>
            <a:ext cx="1117600" cy="86571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0" name="AutoShape 232"/>
          <p:cNvCxnSpPr>
            <a:cxnSpLocks noChangeShapeType="1"/>
            <a:stCxn id="135" idx="2"/>
          </p:cNvCxnSpPr>
          <p:nvPr/>
        </p:nvCxnSpPr>
        <p:spPr bwMode="auto">
          <a:xfrm flipH="1">
            <a:off x="2182285" y="4262330"/>
            <a:ext cx="910167" cy="65828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1" name="AutoShape 233"/>
          <p:cNvCxnSpPr>
            <a:cxnSpLocks noChangeShapeType="1"/>
            <a:stCxn id="147" idx="2"/>
          </p:cNvCxnSpPr>
          <p:nvPr/>
        </p:nvCxnSpPr>
        <p:spPr bwMode="auto">
          <a:xfrm flipH="1">
            <a:off x="2184400" y="4457063"/>
            <a:ext cx="905933" cy="4699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2" name="AutoShape 234"/>
          <p:cNvCxnSpPr>
            <a:cxnSpLocks noChangeShapeType="1"/>
            <a:stCxn id="148" idx="2"/>
          </p:cNvCxnSpPr>
          <p:nvPr/>
        </p:nvCxnSpPr>
        <p:spPr bwMode="auto">
          <a:xfrm flipH="1">
            <a:off x="2184400" y="4457063"/>
            <a:ext cx="1109133" cy="4699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3" name="AutoShape 235"/>
          <p:cNvCxnSpPr>
            <a:cxnSpLocks noChangeShapeType="1"/>
            <a:stCxn id="160" idx="2"/>
          </p:cNvCxnSpPr>
          <p:nvPr/>
        </p:nvCxnSpPr>
        <p:spPr bwMode="auto">
          <a:xfrm flipH="1">
            <a:off x="2182285" y="4649681"/>
            <a:ext cx="1111249" cy="2815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4" name="AutoShape 236"/>
          <p:cNvCxnSpPr>
            <a:cxnSpLocks noChangeShapeType="1"/>
            <a:stCxn id="126" idx="2"/>
          </p:cNvCxnSpPr>
          <p:nvPr/>
        </p:nvCxnSpPr>
        <p:spPr bwMode="auto">
          <a:xfrm flipH="1">
            <a:off x="2182285" y="4260213"/>
            <a:ext cx="298449" cy="6604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5" name="AutoShape 237"/>
          <p:cNvCxnSpPr>
            <a:cxnSpLocks noChangeShapeType="1"/>
            <a:stCxn id="141" idx="2"/>
          </p:cNvCxnSpPr>
          <p:nvPr/>
        </p:nvCxnSpPr>
        <p:spPr bwMode="auto">
          <a:xfrm>
            <a:off x="1871134" y="4457064"/>
            <a:ext cx="306917" cy="4614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6" name="AutoShape 238"/>
          <p:cNvCxnSpPr>
            <a:cxnSpLocks noChangeShapeType="1"/>
            <a:stCxn id="155" idx="2"/>
          </p:cNvCxnSpPr>
          <p:nvPr/>
        </p:nvCxnSpPr>
        <p:spPr bwMode="auto">
          <a:xfrm>
            <a:off x="1462618" y="4649681"/>
            <a:ext cx="715433" cy="2836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7" name="AutoShape 239"/>
          <p:cNvCxnSpPr>
            <a:cxnSpLocks noChangeShapeType="1"/>
            <a:stCxn id="144" idx="2"/>
          </p:cNvCxnSpPr>
          <p:nvPr/>
        </p:nvCxnSpPr>
        <p:spPr bwMode="auto">
          <a:xfrm>
            <a:off x="1259417" y="4454948"/>
            <a:ext cx="912283" cy="4762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8" name="AutoShape 240"/>
          <p:cNvCxnSpPr>
            <a:cxnSpLocks noChangeShapeType="1"/>
            <a:stCxn id="121" idx="2"/>
          </p:cNvCxnSpPr>
          <p:nvPr/>
        </p:nvCxnSpPr>
        <p:spPr bwMode="auto">
          <a:xfrm>
            <a:off x="1058334" y="4065481"/>
            <a:ext cx="1123951" cy="8657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9" name="AutoShape 241"/>
          <p:cNvCxnSpPr>
            <a:cxnSpLocks noChangeShapeType="1"/>
            <a:stCxn id="133" idx="2"/>
          </p:cNvCxnSpPr>
          <p:nvPr/>
        </p:nvCxnSpPr>
        <p:spPr bwMode="auto">
          <a:xfrm>
            <a:off x="1058333" y="4260214"/>
            <a:ext cx="1126067" cy="6667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50" name="AutoShape 242"/>
          <p:cNvCxnSpPr>
            <a:cxnSpLocks noChangeShapeType="1"/>
            <a:stCxn id="145" idx="2"/>
          </p:cNvCxnSpPr>
          <p:nvPr/>
        </p:nvCxnSpPr>
        <p:spPr bwMode="auto">
          <a:xfrm>
            <a:off x="1056218" y="4454947"/>
            <a:ext cx="1121833" cy="47836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264" name="Text Box 256"/>
          <p:cNvSpPr txBox="1">
            <a:spLocks noChangeArrowheads="1"/>
          </p:cNvSpPr>
          <p:nvPr/>
        </p:nvSpPr>
        <p:spPr bwMode="auto">
          <a:xfrm>
            <a:off x="4572000" y="2482223"/>
            <a:ext cx="3024717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dirty="0">
                <a:solidFill>
                  <a:srgbClr val="000000"/>
                </a:solidFill>
                <a:cs typeface="Arial" charset="0"/>
              </a:rPr>
              <a:t>Bulk seed harvest of selected individuals</a:t>
            </a:r>
            <a:endParaRPr lang="en-GB" altLang="de-DE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65" name="Text Box 257"/>
          <p:cNvSpPr txBox="1">
            <a:spLocks noChangeArrowheads="1"/>
          </p:cNvSpPr>
          <p:nvPr/>
        </p:nvSpPr>
        <p:spPr bwMode="auto">
          <a:xfrm>
            <a:off x="4559300" y="3790323"/>
            <a:ext cx="3024717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dirty="0">
                <a:solidFill>
                  <a:srgbClr val="000000"/>
                </a:solidFill>
                <a:cs typeface="Arial" charset="0"/>
              </a:rPr>
              <a:t>Bulk seed harvest of selected individuals</a:t>
            </a:r>
            <a:endParaRPr lang="en-GB" altLang="de-DE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67" name="Text Box 259"/>
          <p:cNvSpPr txBox="1">
            <a:spLocks noChangeArrowheads="1"/>
          </p:cNvSpPr>
          <p:nvPr/>
        </p:nvSpPr>
        <p:spPr bwMode="auto">
          <a:xfrm>
            <a:off x="4828033" y="5967921"/>
            <a:ext cx="1421587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dirty="0">
                <a:solidFill>
                  <a:srgbClr val="0000FF"/>
                </a:solidFill>
                <a:cs typeface="Arial" charset="0"/>
              </a:rPr>
              <a:t>Cultivar</a:t>
            </a:r>
          </a:p>
        </p:txBody>
      </p:sp>
      <p:sp>
        <p:nvSpPr>
          <p:cNvPr id="269" name="Rectangle 261"/>
          <p:cNvSpPr>
            <a:spLocks noChangeArrowheads="1"/>
          </p:cNvSpPr>
          <p:nvPr/>
        </p:nvSpPr>
        <p:spPr bwMode="auto">
          <a:xfrm>
            <a:off x="924127" y="5758774"/>
            <a:ext cx="2540000" cy="874183"/>
          </a:xfrm>
          <a:prstGeom prst="rect">
            <a:avLst/>
          </a:prstGeom>
          <a:solidFill>
            <a:srgbClr val="FFFFFF">
              <a:alpha val="59999"/>
            </a:srgbClr>
          </a:solidFill>
          <a:ln w="19050" algn="ctr">
            <a:solidFill>
              <a:srgbClr val="000000"/>
            </a:solidFill>
            <a:miter lim="800000"/>
            <a:headEnd/>
            <a:tailEnd type="none" w="sm" len="lg"/>
          </a:ln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0" name="AutoShape 262"/>
          <p:cNvSpPr>
            <a:spLocks noChangeArrowheads="1"/>
          </p:cNvSpPr>
          <p:nvPr/>
        </p:nvSpPr>
        <p:spPr bwMode="auto">
          <a:xfrm rot="5400000">
            <a:off x="2696634" y="585190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1" name="AutoShape 263"/>
          <p:cNvSpPr>
            <a:spLocks noChangeArrowheads="1"/>
          </p:cNvSpPr>
          <p:nvPr/>
        </p:nvSpPr>
        <p:spPr bwMode="auto">
          <a:xfrm rot="5400000">
            <a:off x="2493434" y="585190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2" name="AutoShape 264"/>
          <p:cNvSpPr>
            <a:spLocks noChangeArrowheads="1"/>
          </p:cNvSpPr>
          <p:nvPr/>
        </p:nvSpPr>
        <p:spPr bwMode="auto">
          <a:xfrm rot="5400000">
            <a:off x="2290234" y="585190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3" name="AutoShape 265"/>
          <p:cNvSpPr>
            <a:spLocks noChangeArrowheads="1"/>
          </p:cNvSpPr>
          <p:nvPr/>
        </p:nvSpPr>
        <p:spPr bwMode="auto">
          <a:xfrm rot="5400000">
            <a:off x="2087034" y="585190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4" name="AutoShape 266"/>
          <p:cNvSpPr>
            <a:spLocks noChangeArrowheads="1"/>
          </p:cNvSpPr>
          <p:nvPr/>
        </p:nvSpPr>
        <p:spPr bwMode="auto">
          <a:xfrm rot="5400000">
            <a:off x="1885951" y="585402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5" name="AutoShape 267"/>
          <p:cNvSpPr>
            <a:spLocks noChangeArrowheads="1"/>
          </p:cNvSpPr>
          <p:nvPr/>
        </p:nvSpPr>
        <p:spPr bwMode="auto">
          <a:xfrm rot="5400000">
            <a:off x="1680634" y="585190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6" name="AutoShape 268"/>
          <p:cNvSpPr>
            <a:spLocks noChangeArrowheads="1"/>
          </p:cNvSpPr>
          <p:nvPr/>
        </p:nvSpPr>
        <p:spPr bwMode="auto">
          <a:xfrm rot="5400000">
            <a:off x="1477434" y="585190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7" name="AutoShape 269"/>
          <p:cNvSpPr>
            <a:spLocks noChangeArrowheads="1"/>
          </p:cNvSpPr>
          <p:nvPr/>
        </p:nvSpPr>
        <p:spPr bwMode="auto">
          <a:xfrm rot="5400000">
            <a:off x="1274234" y="585190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8" name="AutoShape 270"/>
          <p:cNvSpPr>
            <a:spLocks noChangeArrowheads="1"/>
          </p:cNvSpPr>
          <p:nvPr/>
        </p:nvSpPr>
        <p:spPr bwMode="auto">
          <a:xfrm rot="5400000">
            <a:off x="1071034" y="585190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9" name="AutoShape 271"/>
          <p:cNvSpPr>
            <a:spLocks noChangeArrowheads="1"/>
          </p:cNvSpPr>
          <p:nvPr/>
        </p:nvSpPr>
        <p:spPr bwMode="auto">
          <a:xfrm rot="5400000">
            <a:off x="2901951" y="585402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0" name="AutoShape 272"/>
          <p:cNvSpPr>
            <a:spLocks noChangeArrowheads="1"/>
          </p:cNvSpPr>
          <p:nvPr/>
        </p:nvSpPr>
        <p:spPr bwMode="auto">
          <a:xfrm rot="5400000">
            <a:off x="3105151" y="585402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1" name="AutoShape 273"/>
          <p:cNvSpPr>
            <a:spLocks noChangeArrowheads="1"/>
          </p:cNvSpPr>
          <p:nvPr/>
        </p:nvSpPr>
        <p:spPr bwMode="auto">
          <a:xfrm rot="5400000">
            <a:off x="3308351" y="585402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2" name="AutoShape 274"/>
          <p:cNvSpPr>
            <a:spLocks noChangeArrowheads="1"/>
          </p:cNvSpPr>
          <p:nvPr/>
        </p:nvSpPr>
        <p:spPr bwMode="auto">
          <a:xfrm rot="5400000">
            <a:off x="2696634" y="604664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3" name="AutoShape 275"/>
          <p:cNvSpPr>
            <a:spLocks noChangeArrowheads="1"/>
          </p:cNvSpPr>
          <p:nvPr/>
        </p:nvSpPr>
        <p:spPr bwMode="auto">
          <a:xfrm rot="5400000">
            <a:off x="2493434" y="604664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4" name="AutoShape 276"/>
          <p:cNvSpPr>
            <a:spLocks noChangeArrowheads="1"/>
          </p:cNvSpPr>
          <p:nvPr/>
        </p:nvSpPr>
        <p:spPr bwMode="auto">
          <a:xfrm rot="5400000">
            <a:off x="2290234" y="604664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5" name="AutoShape 277"/>
          <p:cNvSpPr>
            <a:spLocks noChangeArrowheads="1"/>
          </p:cNvSpPr>
          <p:nvPr/>
        </p:nvSpPr>
        <p:spPr bwMode="auto">
          <a:xfrm rot="5400000">
            <a:off x="2087034" y="604664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6" name="AutoShape 278"/>
          <p:cNvSpPr>
            <a:spLocks noChangeArrowheads="1"/>
          </p:cNvSpPr>
          <p:nvPr/>
        </p:nvSpPr>
        <p:spPr bwMode="auto">
          <a:xfrm rot="5400000">
            <a:off x="1885951" y="6048757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7" name="AutoShape 279"/>
          <p:cNvSpPr>
            <a:spLocks noChangeArrowheads="1"/>
          </p:cNvSpPr>
          <p:nvPr/>
        </p:nvSpPr>
        <p:spPr bwMode="auto">
          <a:xfrm rot="5400000">
            <a:off x="1680634" y="604664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8" name="AutoShape 280"/>
          <p:cNvSpPr>
            <a:spLocks noChangeArrowheads="1"/>
          </p:cNvSpPr>
          <p:nvPr/>
        </p:nvSpPr>
        <p:spPr bwMode="auto">
          <a:xfrm rot="5400000">
            <a:off x="1477434" y="604664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9" name="AutoShape 281"/>
          <p:cNvSpPr>
            <a:spLocks noChangeArrowheads="1"/>
          </p:cNvSpPr>
          <p:nvPr/>
        </p:nvSpPr>
        <p:spPr bwMode="auto">
          <a:xfrm rot="5400000">
            <a:off x="1274234" y="604664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0" name="AutoShape 282"/>
          <p:cNvSpPr>
            <a:spLocks noChangeArrowheads="1"/>
          </p:cNvSpPr>
          <p:nvPr/>
        </p:nvSpPr>
        <p:spPr bwMode="auto">
          <a:xfrm rot="5400000">
            <a:off x="1071034" y="604664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1" name="AutoShape 283"/>
          <p:cNvSpPr>
            <a:spLocks noChangeArrowheads="1"/>
          </p:cNvSpPr>
          <p:nvPr/>
        </p:nvSpPr>
        <p:spPr bwMode="auto">
          <a:xfrm rot="5400000">
            <a:off x="2901951" y="6048757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2" name="AutoShape 284"/>
          <p:cNvSpPr>
            <a:spLocks noChangeArrowheads="1"/>
          </p:cNvSpPr>
          <p:nvPr/>
        </p:nvSpPr>
        <p:spPr bwMode="auto">
          <a:xfrm rot="5400000">
            <a:off x="3105151" y="6048757"/>
            <a:ext cx="78316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3" name="AutoShape 285"/>
          <p:cNvSpPr>
            <a:spLocks noChangeArrowheads="1"/>
          </p:cNvSpPr>
          <p:nvPr/>
        </p:nvSpPr>
        <p:spPr bwMode="auto">
          <a:xfrm rot="5400000">
            <a:off x="3308351" y="6048757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4" name="AutoShape 286"/>
          <p:cNvSpPr>
            <a:spLocks noChangeArrowheads="1"/>
          </p:cNvSpPr>
          <p:nvPr/>
        </p:nvSpPr>
        <p:spPr bwMode="auto">
          <a:xfrm rot="5400000">
            <a:off x="2695576" y="624031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5" name="AutoShape 287"/>
          <p:cNvSpPr>
            <a:spLocks noChangeArrowheads="1"/>
          </p:cNvSpPr>
          <p:nvPr/>
        </p:nvSpPr>
        <p:spPr bwMode="auto">
          <a:xfrm rot="5400000">
            <a:off x="2492376" y="624031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6" name="AutoShape 288"/>
          <p:cNvSpPr>
            <a:spLocks noChangeArrowheads="1"/>
          </p:cNvSpPr>
          <p:nvPr/>
        </p:nvSpPr>
        <p:spPr bwMode="auto">
          <a:xfrm rot="5400000">
            <a:off x="2289176" y="624031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7" name="AutoShape 289"/>
          <p:cNvSpPr>
            <a:spLocks noChangeArrowheads="1"/>
          </p:cNvSpPr>
          <p:nvPr/>
        </p:nvSpPr>
        <p:spPr bwMode="auto">
          <a:xfrm rot="5400000">
            <a:off x="2085976" y="624031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8" name="AutoShape 290"/>
          <p:cNvSpPr>
            <a:spLocks noChangeArrowheads="1"/>
          </p:cNvSpPr>
          <p:nvPr/>
        </p:nvSpPr>
        <p:spPr bwMode="auto">
          <a:xfrm rot="5400000">
            <a:off x="1884893" y="624243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9" name="AutoShape 291"/>
          <p:cNvSpPr>
            <a:spLocks noChangeArrowheads="1"/>
          </p:cNvSpPr>
          <p:nvPr/>
        </p:nvSpPr>
        <p:spPr bwMode="auto">
          <a:xfrm rot="5400000">
            <a:off x="1679576" y="624031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0" name="AutoShape 292"/>
          <p:cNvSpPr>
            <a:spLocks noChangeArrowheads="1"/>
          </p:cNvSpPr>
          <p:nvPr/>
        </p:nvSpPr>
        <p:spPr bwMode="auto">
          <a:xfrm rot="5400000">
            <a:off x="1476376" y="624031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1" name="AutoShape 293"/>
          <p:cNvSpPr>
            <a:spLocks noChangeArrowheads="1"/>
          </p:cNvSpPr>
          <p:nvPr/>
        </p:nvSpPr>
        <p:spPr bwMode="auto">
          <a:xfrm rot="5400000">
            <a:off x="1273176" y="624031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2" name="AutoShape 294"/>
          <p:cNvSpPr>
            <a:spLocks noChangeArrowheads="1"/>
          </p:cNvSpPr>
          <p:nvPr/>
        </p:nvSpPr>
        <p:spPr bwMode="auto">
          <a:xfrm rot="5400000">
            <a:off x="1069976" y="624031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3" name="AutoShape 295"/>
          <p:cNvSpPr>
            <a:spLocks noChangeArrowheads="1"/>
          </p:cNvSpPr>
          <p:nvPr/>
        </p:nvSpPr>
        <p:spPr bwMode="auto">
          <a:xfrm rot="5400000">
            <a:off x="2900893" y="624243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4" name="AutoShape 296"/>
          <p:cNvSpPr>
            <a:spLocks noChangeArrowheads="1"/>
          </p:cNvSpPr>
          <p:nvPr/>
        </p:nvSpPr>
        <p:spPr bwMode="auto">
          <a:xfrm rot="5400000">
            <a:off x="3104093" y="624243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5" name="AutoShape 297"/>
          <p:cNvSpPr>
            <a:spLocks noChangeArrowheads="1"/>
          </p:cNvSpPr>
          <p:nvPr/>
        </p:nvSpPr>
        <p:spPr bwMode="auto">
          <a:xfrm rot="5400000">
            <a:off x="3307293" y="6242431"/>
            <a:ext cx="80433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6" name="AutoShape 298"/>
          <p:cNvSpPr>
            <a:spLocks noChangeArrowheads="1"/>
          </p:cNvSpPr>
          <p:nvPr/>
        </p:nvSpPr>
        <p:spPr bwMode="auto">
          <a:xfrm rot="5400000">
            <a:off x="2695576" y="643505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7" name="AutoShape 299"/>
          <p:cNvSpPr>
            <a:spLocks noChangeArrowheads="1"/>
          </p:cNvSpPr>
          <p:nvPr/>
        </p:nvSpPr>
        <p:spPr bwMode="auto">
          <a:xfrm rot="5400000">
            <a:off x="2492376" y="643505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8" name="AutoShape 300"/>
          <p:cNvSpPr>
            <a:spLocks noChangeArrowheads="1"/>
          </p:cNvSpPr>
          <p:nvPr/>
        </p:nvSpPr>
        <p:spPr bwMode="auto">
          <a:xfrm rot="5400000">
            <a:off x="2289176" y="6435050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9" name="AutoShape 301"/>
          <p:cNvSpPr>
            <a:spLocks noChangeArrowheads="1"/>
          </p:cNvSpPr>
          <p:nvPr/>
        </p:nvSpPr>
        <p:spPr bwMode="auto">
          <a:xfrm rot="5400000">
            <a:off x="2085976" y="643505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0" name="AutoShape 302"/>
          <p:cNvSpPr>
            <a:spLocks noChangeArrowheads="1"/>
          </p:cNvSpPr>
          <p:nvPr/>
        </p:nvSpPr>
        <p:spPr bwMode="auto">
          <a:xfrm rot="5400000">
            <a:off x="1884893" y="643716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1" name="AutoShape 303"/>
          <p:cNvSpPr>
            <a:spLocks noChangeArrowheads="1"/>
          </p:cNvSpPr>
          <p:nvPr/>
        </p:nvSpPr>
        <p:spPr bwMode="auto">
          <a:xfrm rot="5400000">
            <a:off x="1679576" y="643505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2" name="AutoShape 304"/>
          <p:cNvSpPr>
            <a:spLocks noChangeArrowheads="1"/>
          </p:cNvSpPr>
          <p:nvPr/>
        </p:nvSpPr>
        <p:spPr bwMode="auto">
          <a:xfrm rot="5400000">
            <a:off x="1476376" y="643505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3" name="AutoShape 305"/>
          <p:cNvSpPr>
            <a:spLocks noChangeArrowheads="1"/>
          </p:cNvSpPr>
          <p:nvPr/>
        </p:nvSpPr>
        <p:spPr bwMode="auto">
          <a:xfrm rot="5400000">
            <a:off x="1273176" y="6435050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4" name="AutoShape 306"/>
          <p:cNvSpPr>
            <a:spLocks noChangeArrowheads="1"/>
          </p:cNvSpPr>
          <p:nvPr/>
        </p:nvSpPr>
        <p:spPr bwMode="auto">
          <a:xfrm rot="5400000">
            <a:off x="1069976" y="643505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5" name="AutoShape 307"/>
          <p:cNvSpPr>
            <a:spLocks noChangeArrowheads="1"/>
          </p:cNvSpPr>
          <p:nvPr/>
        </p:nvSpPr>
        <p:spPr bwMode="auto">
          <a:xfrm rot="5400000">
            <a:off x="2900893" y="643716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6" name="AutoShape 308"/>
          <p:cNvSpPr>
            <a:spLocks noChangeArrowheads="1"/>
          </p:cNvSpPr>
          <p:nvPr/>
        </p:nvSpPr>
        <p:spPr bwMode="auto">
          <a:xfrm rot="5400000">
            <a:off x="3104093" y="643716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7" name="AutoShape 309"/>
          <p:cNvSpPr>
            <a:spLocks noChangeArrowheads="1"/>
          </p:cNvSpPr>
          <p:nvPr/>
        </p:nvSpPr>
        <p:spPr bwMode="auto">
          <a:xfrm rot="5400000">
            <a:off x="3307293" y="643716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842283" y="5326328"/>
            <a:ext cx="148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GB" i="1" dirty="0">
                <a:solidFill>
                  <a:prstClr val="black"/>
                </a:solidFill>
                <a:latin typeface="Arial"/>
              </a:rPr>
              <a:t>et cetera</a:t>
            </a:r>
          </a:p>
        </p:txBody>
      </p:sp>
      <p:cxnSp>
        <p:nvCxnSpPr>
          <p:cNvPr id="1025" name="Gerade Verbindung mit Pfeil 1024"/>
          <p:cNvCxnSpPr/>
          <p:nvPr/>
        </p:nvCxnSpPr>
        <p:spPr>
          <a:xfrm>
            <a:off x="2188656" y="4931197"/>
            <a:ext cx="6400" cy="82757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" name="Textfeld 327"/>
          <p:cNvSpPr txBox="1"/>
          <p:nvPr/>
        </p:nvSpPr>
        <p:spPr>
          <a:xfrm>
            <a:off x="4662214" y="5240858"/>
            <a:ext cx="2560333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dirty="0">
                <a:solidFill>
                  <a:srgbClr val="0000FF"/>
                </a:solidFill>
              </a:rPr>
              <a:t>Extract population cv.</a:t>
            </a:r>
          </a:p>
        </p:txBody>
      </p:sp>
      <p:cxnSp>
        <p:nvCxnSpPr>
          <p:cNvPr id="329" name="Gerade Verbindung mit Pfeil 328"/>
          <p:cNvCxnSpPr>
            <a:endCxn id="60" idx="1"/>
          </p:cNvCxnSpPr>
          <p:nvPr/>
        </p:nvCxnSpPr>
        <p:spPr>
          <a:xfrm>
            <a:off x="2195056" y="4933313"/>
            <a:ext cx="2487491" cy="1290403"/>
          </a:xfrm>
          <a:prstGeom prst="straightConnector1">
            <a:avLst/>
          </a:prstGeom>
          <a:ln w="12700">
            <a:solidFill>
              <a:srgbClr val="0000FF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" name="Right Triangle 250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512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421533" y="6342721"/>
            <a:ext cx="72213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5B255CE3-06F4-4E80-85AD-A0878CDD5C50}" type="slidenum">
              <a:rPr lang="en-US"/>
              <a:pPr/>
              <a:t>12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Abgerundete rechteckige Legende 4"/>
              <p:cNvSpPr/>
              <p:nvPr/>
            </p:nvSpPr>
            <p:spPr>
              <a:xfrm>
                <a:off x="96000" y="100567"/>
                <a:ext cx="11939973" cy="5842127"/>
              </a:xfrm>
              <a:prstGeom prst="wedgeRoundRectCallout">
                <a:avLst>
                  <a:gd name="adj1" fmla="val -50595"/>
                  <a:gd name="adj2" fmla="val 66044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219170"/>
                <a:endParaRPr lang="en-GB" sz="3200" dirty="0">
                  <a:solidFill>
                    <a:prstClr val="black"/>
                  </a:solidFill>
                  <a:latin typeface="Arial"/>
                </a:endParaRPr>
              </a:p>
              <a:p>
                <a:pPr defTabSz="1219170"/>
                <a:r>
                  <a:rPr lang="en-GB" sz="2400" dirty="0">
                    <a:solidFill>
                      <a:prstClr val="black"/>
                    </a:solidFill>
                    <a:latin typeface="Arial"/>
                  </a:rPr>
                  <a:t>By the way: The number of plants (N=36) etc. which are </a:t>
                </a:r>
                <a:r>
                  <a:rPr lang="en-GB" sz="2400" dirty="0">
                    <a:solidFill>
                      <a:schemeClr val="tx1"/>
                    </a:solidFill>
                    <a:latin typeface="Arial"/>
                  </a:rPr>
                  <a:t>drawn</a:t>
                </a:r>
                <a:r>
                  <a:rPr lang="en-GB" sz="2400" dirty="0">
                    <a:solidFill>
                      <a:prstClr val="black"/>
                    </a:solidFill>
                    <a:latin typeface="Arial"/>
                  </a:rPr>
                  <a:t> in the sketch of the last page are – of course – ridiculously small. There are, in reality, many more plants: hundreds, thousands; more plots, more rows, more offspring. </a:t>
                </a:r>
                <a:br>
                  <a:rPr lang="en-GB" sz="2400" dirty="0">
                    <a:solidFill>
                      <a:prstClr val="black"/>
                    </a:solidFill>
                    <a:latin typeface="Arial"/>
                  </a:rPr>
                </a:br>
                <a:r>
                  <a:rPr lang="en-GB" sz="2400" dirty="0">
                    <a:solidFill>
                      <a:prstClr val="black"/>
                    </a:solidFill>
                    <a:latin typeface="Arial"/>
                  </a:rPr>
                  <a:t>I did just not draw so many ;-)</a:t>
                </a:r>
              </a:p>
              <a:p>
                <a:pPr defTabSz="1219170"/>
                <a:endParaRPr lang="en-GB" sz="2400" dirty="0">
                  <a:solidFill>
                    <a:prstClr val="black"/>
                  </a:solidFill>
                  <a:latin typeface="Arial"/>
                </a:endParaRPr>
              </a:p>
              <a:p>
                <a:pPr defTabSz="1219170"/>
                <a:r>
                  <a:rPr lang="en-GB" sz="2400" dirty="0">
                    <a:solidFill>
                      <a:prstClr val="black"/>
                    </a:solidFill>
                    <a:latin typeface="Arial"/>
                  </a:rPr>
                  <a:t>Same applies to the percentage of selected ones (in case you did already inspect things in detail):</a:t>
                </a:r>
                <a:br>
                  <a:rPr lang="en-GB" sz="2400" dirty="0">
                    <a:solidFill>
                      <a:prstClr val="black"/>
                    </a:solidFill>
                    <a:latin typeface="Arial"/>
                  </a:rPr>
                </a:br>
                <a:r>
                  <a:rPr lang="en-GB" sz="2400" dirty="0">
                    <a:solidFill>
                      <a:prstClr val="black"/>
                    </a:solidFill>
                    <a:latin typeface="Arial"/>
                  </a:rPr>
                  <a:t>12/36 = 33.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e>
                    </m:acc>
                    <m:r>
                      <a:rPr lang="de-DE" sz="2400" i="1">
                        <a:solidFill>
                          <a:prstClr val="black"/>
                        </a:solidFill>
                        <a:latin typeface="Cambria Math"/>
                      </a:rPr>
                      <m:t> %  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  <a:latin typeface="Arial"/>
                  </a:rPr>
                  <a:t>...  and so on: ... such details of the sketches are not meant literally.</a:t>
                </a:r>
              </a:p>
              <a:p>
                <a:pPr defTabSz="1219170"/>
                <a:endParaRPr lang="en-GB" sz="2400" dirty="0">
                  <a:solidFill>
                    <a:prstClr val="black"/>
                  </a:solidFill>
                  <a:latin typeface="Arial"/>
                </a:endParaRPr>
              </a:p>
              <a:p>
                <a:pPr defTabSz="1219170"/>
                <a:r>
                  <a:rPr lang="en-GB" sz="2400" dirty="0">
                    <a:solidFill>
                      <a:prstClr val="black"/>
                    </a:solidFill>
                    <a:latin typeface="Arial"/>
                  </a:rPr>
                  <a:t>Statement applies for all my sketches of Methods-and-the-like.</a:t>
                </a:r>
              </a:p>
              <a:p>
                <a:pPr defTabSz="1219170"/>
                <a:r>
                  <a:rPr lang="en-GB" sz="3200" dirty="0">
                    <a:solidFill>
                      <a:prstClr val="black"/>
                    </a:solidFill>
                    <a:latin typeface="Arial"/>
                  </a:rPr>
                  <a:t> </a:t>
                </a:r>
                <a:r>
                  <a:rPr lang="en-GB" sz="2400" dirty="0">
                    <a:solidFill>
                      <a:prstClr val="white"/>
                    </a:solidFill>
                    <a:latin typeface="Arial"/>
                  </a:rPr>
                  <a:t> </a:t>
                </a:r>
              </a:p>
            </p:txBody>
          </p:sp>
        </mc:Choice>
        <mc:Fallback>
          <p:sp>
            <p:nvSpPr>
              <p:cNvPr id="5" name="Abgerundete rechteckige Legend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00" y="100567"/>
                <a:ext cx="11939973" cy="5842127"/>
              </a:xfrm>
              <a:prstGeom prst="wedgeRoundRectCallout">
                <a:avLst>
                  <a:gd name="adj1" fmla="val -50595"/>
                  <a:gd name="adj2" fmla="val 66044"/>
                  <a:gd name="adj3" fmla="val 16667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Triangle 3">
            <a:extLst>
              <a:ext uri="{FF2B5EF4-FFF2-40B4-BE49-F238E27FC236}">
                <a16:creationId xmlns:a16="http://schemas.microsoft.com/office/drawing/2014/main" id="{78D7AA89-1A69-48C1-9499-1EDEE135B237}"/>
              </a:ext>
            </a:extLst>
          </p:cNvPr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242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285" y="935865"/>
            <a:ext cx="3005070" cy="54315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65680" y="1022287"/>
            <a:ext cx="2540000" cy="87418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 rot="5400000">
            <a:off x="22928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 rot="5400000">
            <a:off x="20896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 rot="5400000">
            <a:off x="18864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 rot="5400000">
            <a:off x="16832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 rot="5400000">
            <a:off x="1482196" y="111753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 rot="5400000">
            <a:off x="12768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" name="AutoShape 10"/>
          <p:cNvSpPr>
            <a:spLocks noChangeArrowheads="1"/>
          </p:cNvSpPr>
          <p:nvPr/>
        </p:nvSpPr>
        <p:spPr bwMode="auto">
          <a:xfrm rot="5400000">
            <a:off x="10736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9" name="AutoShape 11"/>
          <p:cNvSpPr>
            <a:spLocks noChangeArrowheads="1"/>
          </p:cNvSpPr>
          <p:nvPr/>
        </p:nvSpPr>
        <p:spPr bwMode="auto">
          <a:xfrm rot="5400000">
            <a:off x="8704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0" name="AutoShape 12"/>
          <p:cNvSpPr>
            <a:spLocks noChangeArrowheads="1"/>
          </p:cNvSpPr>
          <p:nvPr/>
        </p:nvSpPr>
        <p:spPr bwMode="auto">
          <a:xfrm rot="5400000">
            <a:off x="6672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1" name="AutoShape 13"/>
          <p:cNvSpPr>
            <a:spLocks noChangeArrowheads="1"/>
          </p:cNvSpPr>
          <p:nvPr/>
        </p:nvSpPr>
        <p:spPr bwMode="auto">
          <a:xfrm rot="5400000">
            <a:off x="2498196" y="111753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2" name="AutoShape 14"/>
          <p:cNvSpPr>
            <a:spLocks noChangeArrowheads="1"/>
          </p:cNvSpPr>
          <p:nvPr/>
        </p:nvSpPr>
        <p:spPr bwMode="auto">
          <a:xfrm rot="5400000">
            <a:off x="2701396" y="111753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auto">
          <a:xfrm rot="5400000">
            <a:off x="2904596" y="111753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4" name="AutoShape 16"/>
          <p:cNvSpPr>
            <a:spLocks noChangeArrowheads="1"/>
          </p:cNvSpPr>
          <p:nvPr/>
        </p:nvSpPr>
        <p:spPr bwMode="auto">
          <a:xfrm rot="5400000">
            <a:off x="22928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5" name="AutoShape 17"/>
          <p:cNvSpPr>
            <a:spLocks noChangeArrowheads="1"/>
          </p:cNvSpPr>
          <p:nvPr/>
        </p:nvSpPr>
        <p:spPr bwMode="auto">
          <a:xfrm rot="5400000">
            <a:off x="20896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6" name="AutoShape 18"/>
          <p:cNvSpPr>
            <a:spLocks noChangeArrowheads="1"/>
          </p:cNvSpPr>
          <p:nvPr/>
        </p:nvSpPr>
        <p:spPr bwMode="auto">
          <a:xfrm rot="5400000">
            <a:off x="18864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" name="AutoShape 19"/>
          <p:cNvSpPr>
            <a:spLocks noChangeArrowheads="1"/>
          </p:cNvSpPr>
          <p:nvPr/>
        </p:nvSpPr>
        <p:spPr bwMode="auto">
          <a:xfrm rot="5400000">
            <a:off x="16832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" name="AutoShape 20"/>
          <p:cNvSpPr>
            <a:spLocks noChangeArrowheads="1"/>
          </p:cNvSpPr>
          <p:nvPr/>
        </p:nvSpPr>
        <p:spPr bwMode="auto">
          <a:xfrm rot="5400000">
            <a:off x="1482196" y="1312271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" name="AutoShape 21"/>
          <p:cNvSpPr>
            <a:spLocks noChangeArrowheads="1"/>
          </p:cNvSpPr>
          <p:nvPr/>
        </p:nvSpPr>
        <p:spPr bwMode="auto">
          <a:xfrm rot="5400000">
            <a:off x="12768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" name="AutoShape 22"/>
          <p:cNvSpPr>
            <a:spLocks noChangeArrowheads="1"/>
          </p:cNvSpPr>
          <p:nvPr/>
        </p:nvSpPr>
        <p:spPr bwMode="auto">
          <a:xfrm rot="5400000">
            <a:off x="10736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" name="AutoShape 23"/>
          <p:cNvSpPr>
            <a:spLocks noChangeArrowheads="1"/>
          </p:cNvSpPr>
          <p:nvPr/>
        </p:nvSpPr>
        <p:spPr bwMode="auto">
          <a:xfrm rot="5400000">
            <a:off x="8704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2" name="AutoShape 24"/>
          <p:cNvSpPr>
            <a:spLocks noChangeArrowheads="1"/>
          </p:cNvSpPr>
          <p:nvPr/>
        </p:nvSpPr>
        <p:spPr bwMode="auto">
          <a:xfrm rot="5400000">
            <a:off x="6672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3" name="AutoShape 25"/>
          <p:cNvSpPr>
            <a:spLocks noChangeArrowheads="1"/>
          </p:cNvSpPr>
          <p:nvPr/>
        </p:nvSpPr>
        <p:spPr bwMode="auto">
          <a:xfrm rot="5400000">
            <a:off x="2498196" y="131227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4" name="AutoShape 26"/>
          <p:cNvSpPr>
            <a:spLocks noChangeArrowheads="1"/>
          </p:cNvSpPr>
          <p:nvPr/>
        </p:nvSpPr>
        <p:spPr bwMode="auto">
          <a:xfrm rot="5400000">
            <a:off x="2701396" y="1312271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5" name="AutoShape 27"/>
          <p:cNvSpPr>
            <a:spLocks noChangeArrowheads="1"/>
          </p:cNvSpPr>
          <p:nvPr/>
        </p:nvSpPr>
        <p:spPr bwMode="auto">
          <a:xfrm rot="5400000">
            <a:off x="2904596" y="131227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6" name="AutoShape 28"/>
          <p:cNvSpPr>
            <a:spLocks noChangeArrowheads="1"/>
          </p:cNvSpPr>
          <p:nvPr/>
        </p:nvSpPr>
        <p:spPr bwMode="auto">
          <a:xfrm rot="5400000">
            <a:off x="22928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7" name="AutoShape 29"/>
          <p:cNvSpPr>
            <a:spLocks noChangeArrowheads="1"/>
          </p:cNvSpPr>
          <p:nvPr/>
        </p:nvSpPr>
        <p:spPr bwMode="auto">
          <a:xfrm rot="5400000">
            <a:off x="20896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8" name="AutoShape 30"/>
          <p:cNvSpPr>
            <a:spLocks noChangeArrowheads="1"/>
          </p:cNvSpPr>
          <p:nvPr/>
        </p:nvSpPr>
        <p:spPr bwMode="auto">
          <a:xfrm rot="5400000">
            <a:off x="18864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9" name="AutoShape 31"/>
          <p:cNvSpPr>
            <a:spLocks noChangeArrowheads="1"/>
          </p:cNvSpPr>
          <p:nvPr/>
        </p:nvSpPr>
        <p:spPr bwMode="auto">
          <a:xfrm rot="5400000">
            <a:off x="16832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0" name="AutoShape 32"/>
          <p:cNvSpPr>
            <a:spLocks noChangeArrowheads="1"/>
          </p:cNvSpPr>
          <p:nvPr/>
        </p:nvSpPr>
        <p:spPr bwMode="auto">
          <a:xfrm rot="5400000">
            <a:off x="1482197" y="150488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1" name="AutoShape 33"/>
          <p:cNvSpPr>
            <a:spLocks noChangeArrowheads="1"/>
          </p:cNvSpPr>
          <p:nvPr/>
        </p:nvSpPr>
        <p:spPr bwMode="auto">
          <a:xfrm rot="5400000">
            <a:off x="12768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2" name="AutoShape 34"/>
          <p:cNvSpPr>
            <a:spLocks noChangeArrowheads="1"/>
          </p:cNvSpPr>
          <p:nvPr/>
        </p:nvSpPr>
        <p:spPr bwMode="auto">
          <a:xfrm rot="5400000">
            <a:off x="10736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" name="AutoShape 35"/>
          <p:cNvSpPr>
            <a:spLocks noChangeArrowheads="1"/>
          </p:cNvSpPr>
          <p:nvPr/>
        </p:nvSpPr>
        <p:spPr bwMode="auto">
          <a:xfrm rot="5400000">
            <a:off x="8704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4" name="AutoShape 36"/>
          <p:cNvSpPr>
            <a:spLocks noChangeArrowheads="1"/>
          </p:cNvSpPr>
          <p:nvPr/>
        </p:nvSpPr>
        <p:spPr bwMode="auto">
          <a:xfrm rot="5400000">
            <a:off x="6672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5" name="AutoShape 37"/>
          <p:cNvSpPr>
            <a:spLocks noChangeArrowheads="1"/>
          </p:cNvSpPr>
          <p:nvPr/>
        </p:nvSpPr>
        <p:spPr bwMode="auto">
          <a:xfrm rot="5400000">
            <a:off x="2498197" y="150488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6" name="AutoShape 38"/>
          <p:cNvSpPr>
            <a:spLocks noChangeArrowheads="1"/>
          </p:cNvSpPr>
          <p:nvPr/>
        </p:nvSpPr>
        <p:spPr bwMode="auto">
          <a:xfrm rot="5400000">
            <a:off x="2701397" y="150488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7" name="AutoShape 39"/>
          <p:cNvSpPr>
            <a:spLocks noChangeArrowheads="1"/>
          </p:cNvSpPr>
          <p:nvPr/>
        </p:nvSpPr>
        <p:spPr bwMode="auto">
          <a:xfrm rot="5400000">
            <a:off x="2904597" y="1504887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8" name="AutoShape 40"/>
          <p:cNvSpPr>
            <a:spLocks noChangeArrowheads="1"/>
          </p:cNvSpPr>
          <p:nvPr/>
        </p:nvSpPr>
        <p:spPr bwMode="auto">
          <a:xfrm rot="5400000">
            <a:off x="22928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9" name="AutoShape 41"/>
          <p:cNvSpPr>
            <a:spLocks noChangeArrowheads="1"/>
          </p:cNvSpPr>
          <p:nvPr/>
        </p:nvSpPr>
        <p:spPr bwMode="auto">
          <a:xfrm rot="5400000">
            <a:off x="20896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0" name="AutoShape 42"/>
          <p:cNvSpPr>
            <a:spLocks noChangeArrowheads="1"/>
          </p:cNvSpPr>
          <p:nvPr/>
        </p:nvSpPr>
        <p:spPr bwMode="auto">
          <a:xfrm rot="5400000">
            <a:off x="18864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1" name="AutoShape 43"/>
          <p:cNvSpPr>
            <a:spLocks noChangeArrowheads="1"/>
          </p:cNvSpPr>
          <p:nvPr/>
        </p:nvSpPr>
        <p:spPr bwMode="auto">
          <a:xfrm rot="5400000">
            <a:off x="16832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2" name="AutoShape 44"/>
          <p:cNvSpPr>
            <a:spLocks noChangeArrowheads="1"/>
          </p:cNvSpPr>
          <p:nvPr/>
        </p:nvSpPr>
        <p:spPr bwMode="auto">
          <a:xfrm rot="5400000">
            <a:off x="1482197" y="169962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3" name="AutoShape 45"/>
          <p:cNvSpPr>
            <a:spLocks noChangeArrowheads="1"/>
          </p:cNvSpPr>
          <p:nvPr/>
        </p:nvSpPr>
        <p:spPr bwMode="auto">
          <a:xfrm rot="5400000">
            <a:off x="12768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4" name="AutoShape 46"/>
          <p:cNvSpPr>
            <a:spLocks noChangeArrowheads="1"/>
          </p:cNvSpPr>
          <p:nvPr/>
        </p:nvSpPr>
        <p:spPr bwMode="auto">
          <a:xfrm rot="5400000">
            <a:off x="10736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5" name="AutoShape 47"/>
          <p:cNvSpPr>
            <a:spLocks noChangeArrowheads="1"/>
          </p:cNvSpPr>
          <p:nvPr/>
        </p:nvSpPr>
        <p:spPr bwMode="auto">
          <a:xfrm rot="5400000">
            <a:off x="8704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6" name="AutoShape 48"/>
          <p:cNvSpPr>
            <a:spLocks noChangeArrowheads="1"/>
          </p:cNvSpPr>
          <p:nvPr/>
        </p:nvSpPr>
        <p:spPr bwMode="auto">
          <a:xfrm rot="5400000">
            <a:off x="6672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7" name="AutoShape 49"/>
          <p:cNvSpPr>
            <a:spLocks noChangeArrowheads="1"/>
          </p:cNvSpPr>
          <p:nvPr/>
        </p:nvSpPr>
        <p:spPr bwMode="auto">
          <a:xfrm rot="5400000">
            <a:off x="2498197" y="169962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8" name="AutoShape 50"/>
          <p:cNvSpPr>
            <a:spLocks noChangeArrowheads="1"/>
          </p:cNvSpPr>
          <p:nvPr/>
        </p:nvSpPr>
        <p:spPr bwMode="auto">
          <a:xfrm rot="5400000">
            <a:off x="2701397" y="169962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9" name="AutoShape 51"/>
          <p:cNvSpPr>
            <a:spLocks noChangeArrowheads="1"/>
          </p:cNvSpPr>
          <p:nvPr/>
        </p:nvSpPr>
        <p:spPr bwMode="auto">
          <a:xfrm rot="5400000">
            <a:off x="2904597" y="169962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62" name="AutoShape 54"/>
          <p:cNvCxnSpPr>
            <a:cxnSpLocks noChangeShapeType="1"/>
            <a:stCxn id="214" idx="6"/>
            <a:endCxn id="63" idx="0"/>
          </p:cNvCxnSpPr>
          <p:nvPr/>
        </p:nvCxnSpPr>
        <p:spPr bwMode="auto">
          <a:xfrm flipH="1">
            <a:off x="1835681" y="1991808"/>
            <a:ext cx="4233" cy="253088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63" name="Rectangle 55"/>
          <p:cNvSpPr>
            <a:spLocks noChangeArrowheads="1"/>
          </p:cNvSpPr>
          <p:nvPr/>
        </p:nvSpPr>
        <p:spPr bwMode="auto">
          <a:xfrm>
            <a:off x="565680" y="2244896"/>
            <a:ext cx="2540000" cy="874184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0000"/>
            </a:solidFill>
            <a:miter lim="800000"/>
            <a:headEnd/>
            <a:tailEnd type="none" w="sm" len="lg"/>
          </a:ln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4" name="AutoShape 56"/>
          <p:cNvSpPr>
            <a:spLocks noChangeArrowheads="1"/>
          </p:cNvSpPr>
          <p:nvPr/>
        </p:nvSpPr>
        <p:spPr bwMode="auto">
          <a:xfrm rot="5400000">
            <a:off x="22928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5" name="AutoShape 57"/>
          <p:cNvSpPr>
            <a:spLocks noChangeArrowheads="1"/>
          </p:cNvSpPr>
          <p:nvPr/>
        </p:nvSpPr>
        <p:spPr bwMode="auto">
          <a:xfrm rot="5400000">
            <a:off x="20896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6" name="AutoShape 58"/>
          <p:cNvSpPr>
            <a:spLocks noChangeArrowheads="1"/>
          </p:cNvSpPr>
          <p:nvPr/>
        </p:nvSpPr>
        <p:spPr bwMode="auto">
          <a:xfrm rot="5400000">
            <a:off x="18864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7" name="AutoShape 59"/>
          <p:cNvSpPr>
            <a:spLocks noChangeArrowheads="1"/>
          </p:cNvSpPr>
          <p:nvPr/>
        </p:nvSpPr>
        <p:spPr bwMode="auto">
          <a:xfrm rot="5400000">
            <a:off x="16832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8" name="AutoShape 60"/>
          <p:cNvSpPr>
            <a:spLocks noChangeArrowheads="1"/>
          </p:cNvSpPr>
          <p:nvPr/>
        </p:nvSpPr>
        <p:spPr bwMode="auto">
          <a:xfrm rot="5400000">
            <a:off x="1482198" y="234014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9" name="AutoShape 61"/>
          <p:cNvSpPr>
            <a:spLocks noChangeArrowheads="1"/>
          </p:cNvSpPr>
          <p:nvPr/>
        </p:nvSpPr>
        <p:spPr bwMode="auto">
          <a:xfrm rot="5400000">
            <a:off x="1276881" y="2338031"/>
            <a:ext cx="78316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0" name="AutoShape 62"/>
          <p:cNvSpPr>
            <a:spLocks noChangeArrowheads="1"/>
          </p:cNvSpPr>
          <p:nvPr/>
        </p:nvSpPr>
        <p:spPr bwMode="auto">
          <a:xfrm rot="5400000">
            <a:off x="10736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1" name="AutoShape 63"/>
          <p:cNvSpPr>
            <a:spLocks noChangeArrowheads="1"/>
          </p:cNvSpPr>
          <p:nvPr/>
        </p:nvSpPr>
        <p:spPr bwMode="auto">
          <a:xfrm rot="5400000">
            <a:off x="8704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2" name="AutoShape 64"/>
          <p:cNvSpPr>
            <a:spLocks noChangeArrowheads="1"/>
          </p:cNvSpPr>
          <p:nvPr/>
        </p:nvSpPr>
        <p:spPr bwMode="auto">
          <a:xfrm rot="5400000">
            <a:off x="6672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3" name="AutoShape 65"/>
          <p:cNvSpPr>
            <a:spLocks noChangeArrowheads="1"/>
          </p:cNvSpPr>
          <p:nvPr/>
        </p:nvSpPr>
        <p:spPr bwMode="auto">
          <a:xfrm rot="5400000">
            <a:off x="2498198" y="234014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4" name="AutoShape 66"/>
          <p:cNvSpPr>
            <a:spLocks noChangeArrowheads="1"/>
          </p:cNvSpPr>
          <p:nvPr/>
        </p:nvSpPr>
        <p:spPr bwMode="auto">
          <a:xfrm rot="5400000">
            <a:off x="2701398" y="234014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5" name="AutoShape 67"/>
          <p:cNvSpPr>
            <a:spLocks noChangeArrowheads="1"/>
          </p:cNvSpPr>
          <p:nvPr/>
        </p:nvSpPr>
        <p:spPr bwMode="auto">
          <a:xfrm rot="5400000">
            <a:off x="2904598" y="2340146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6" name="AutoShape 68"/>
          <p:cNvSpPr>
            <a:spLocks noChangeArrowheads="1"/>
          </p:cNvSpPr>
          <p:nvPr/>
        </p:nvSpPr>
        <p:spPr bwMode="auto">
          <a:xfrm rot="5400000">
            <a:off x="22928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7" name="AutoShape 69"/>
          <p:cNvSpPr>
            <a:spLocks noChangeArrowheads="1"/>
          </p:cNvSpPr>
          <p:nvPr/>
        </p:nvSpPr>
        <p:spPr bwMode="auto">
          <a:xfrm rot="5400000">
            <a:off x="20896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8" name="AutoShape 70"/>
          <p:cNvSpPr>
            <a:spLocks noChangeArrowheads="1"/>
          </p:cNvSpPr>
          <p:nvPr/>
        </p:nvSpPr>
        <p:spPr bwMode="auto">
          <a:xfrm rot="5400000">
            <a:off x="18864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9" name="AutoShape 71"/>
          <p:cNvSpPr>
            <a:spLocks noChangeArrowheads="1"/>
          </p:cNvSpPr>
          <p:nvPr/>
        </p:nvSpPr>
        <p:spPr bwMode="auto">
          <a:xfrm rot="5400000">
            <a:off x="16832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0" name="AutoShape 72"/>
          <p:cNvSpPr>
            <a:spLocks noChangeArrowheads="1"/>
          </p:cNvSpPr>
          <p:nvPr/>
        </p:nvSpPr>
        <p:spPr bwMode="auto">
          <a:xfrm rot="5400000">
            <a:off x="1482198" y="2534879"/>
            <a:ext cx="78317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1" name="AutoShape 73"/>
          <p:cNvSpPr>
            <a:spLocks noChangeArrowheads="1"/>
          </p:cNvSpPr>
          <p:nvPr/>
        </p:nvSpPr>
        <p:spPr bwMode="auto">
          <a:xfrm rot="5400000">
            <a:off x="12768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2" name="AutoShape 74"/>
          <p:cNvSpPr>
            <a:spLocks noChangeArrowheads="1"/>
          </p:cNvSpPr>
          <p:nvPr/>
        </p:nvSpPr>
        <p:spPr bwMode="auto">
          <a:xfrm rot="5400000">
            <a:off x="10736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3" name="AutoShape 75"/>
          <p:cNvSpPr>
            <a:spLocks noChangeArrowheads="1"/>
          </p:cNvSpPr>
          <p:nvPr/>
        </p:nvSpPr>
        <p:spPr bwMode="auto">
          <a:xfrm rot="5400000">
            <a:off x="8704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4" name="AutoShape 76"/>
          <p:cNvSpPr>
            <a:spLocks noChangeArrowheads="1"/>
          </p:cNvSpPr>
          <p:nvPr/>
        </p:nvSpPr>
        <p:spPr bwMode="auto">
          <a:xfrm rot="5400000">
            <a:off x="6672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5" name="AutoShape 77"/>
          <p:cNvSpPr>
            <a:spLocks noChangeArrowheads="1"/>
          </p:cNvSpPr>
          <p:nvPr/>
        </p:nvSpPr>
        <p:spPr bwMode="auto">
          <a:xfrm rot="5400000">
            <a:off x="2498198" y="2534879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6" name="AutoShape 78"/>
          <p:cNvSpPr>
            <a:spLocks noChangeArrowheads="1"/>
          </p:cNvSpPr>
          <p:nvPr/>
        </p:nvSpPr>
        <p:spPr bwMode="auto">
          <a:xfrm rot="5400000">
            <a:off x="2701398" y="2534879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7" name="AutoShape 79"/>
          <p:cNvSpPr>
            <a:spLocks noChangeArrowheads="1"/>
          </p:cNvSpPr>
          <p:nvPr/>
        </p:nvSpPr>
        <p:spPr bwMode="auto">
          <a:xfrm rot="5400000">
            <a:off x="2904598" y="2534879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8" name="AutoShape 80"/>
          <p:cNvSpPr>
            <a:spLocks noChangeArrowheads="1"/>
          </p:cNvSpPr>
          <p:nvPr/>
        </p:nvSpPr>
        <p:spPr bwMode="auto">
          <a:xfrm rot="5400000">
            <a:off x="2291822" y="272643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9" name="AutoShape 81"/>
          <p:cNvSpPr>
            <a:spLocks noChangeArrowheads="1"/>
          </p:cNvSpPr>
          <p:nvPr/>
        </p:nvSpPr>
        <p:spPr bwMode="auto">
          <a:xfrm rot="5400000">
            <a:off x="2088622" y="2726439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0" name="AutoShape 82"/>
          <p:cNvSpPr>
            <a:spLocks noChangeArrowheads="1"/>
          </p:cNvSpPr>
          <p:nvPr/>
        </p:nvSpPr>
        <p:spPr bwMode="auto">
          <a:xfrm rot="5400000">
            <a:off x="1885422" y="272643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1" name="AutoShape 83"/>
          <p:cNvSpPr>
            <a:spLocks noChangeArrowheads="1"/>
          </p:cNvSpPr>
          <p:nvPr/>
        </p:nvSpPr>
        <p:spPr bwMode="auto">
          <a:xfrm rot="5400000">
            <a:off x="1682222" y="272643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2" name="AutoShape 84"/>
          <p:cNvSpPr>
            <a:spLocks noChangeArrowheads="1"/>
          </p:cNvSpPr>
          <p:nvPr/>
        </p:nvSpPr>
        <p:spPr bwMode="auto">
          <a:xfrm rot="5400000">
            <a:off x="1481140" y="272855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3" name="AutoShape 85"/>
          <p:cNvSpPr>
            <a:spLocks noChangeArrowheads="1"/>
          </p:cNvSpPr>
          <p:nvPr/>
        </p:nvSpPr>
        <p:spPr bwMode="auto">
          <a:xfrm rot="5400000">
            <a:off x="1275822" y="2726439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4" name="AutoShape 86"/>
          <p:cNvSpPr>
            <a:spLocks noChangeArrowheads="1"/>
          </p:cNvSpPr>
          <p:nvPr/>
        </p:nvSpPr>
        <p:spPr bwMode="auto">
          <a:xfrm rot="5400000">
            <a:off x="1072622" y="272643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5" name="AutoShape 87"/>
          <p:cNvSpPr>
            <a:spLocks noChangeArrowheads="1"/>
          </p:cNvSpPr>
          <p:nvPr/>
        </p:nvSpPr>
        <p:spPr bwMode="auto">
          <a:xfrm rot="5400000">
            <a:off x="869422" y="272643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6" name="AutoShape 88"/>
          <p:cNvSpPr>
            <a:spLocks noChangeArrowheads="1"/>
          </p:cNvSpPr>
          <p:nvPr/>
        </p:nvSpPr>
        <p:spPr bwMode="auto">
          <a:xfrm rot="5400000">
            <a:off x="666222" y="272643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7" name="AutoShape 89"/>
          <p:cNvSpPr>
            <a:spLocks noChangeArrowheads="1"/>
          </p:cNvSpPr>
          <p:nvPr/>
        </p:nvSpPr>
        <p:spPr bwMode="auto">
          <a:xfrm rot="5400000">
            <a:off x="2497140" y="272855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8" name="AutoShape 90"/>
          <p:cNvSpPr>
            <a:spLocks noChangeArrowheads="1"/>
          </p:cNvSpPr>
          <p:nvPr/>
        </p:nvSpPr>
        <p:spPr bwMode="auto">
          <a:xfrm rot="5400000">
            <a:off x="2700340" y="272855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9" name="AutoShape 91"/>
          <p:cNvSpPr>
            <a:spLocks noChangeArrowheads="1"/>
          </p:cNvSpPr>
          <p:nvPr/>
        </p:nvSpPr>
        <p:spPr bwMode="auto">
          <a:xfrm rot="5400000">
            <a:off x="2903540" y="272855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0" name="AutoShape 92"/>
          <p:cNvSpPr>
            <a:spLocks noChangeArrowheads="1"/>
          </p:cNvSpPr>
          <p:nvPr/>
        </p:nvSpPr>
        <p:spPr bwMode="auto">
          <a:xfrm rot="5400000">
            <a:off x="2291822" y="2921172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1" name="AutoShape 93"/>
          <p:cNvSpPr>
            <a:spLocks noChangeArrowheads="1"/>
          </p:cNvSpPr>
          <p:nvPr/>
        </p:nvSpPr>
        <p:spPr bwMode="auto">
          <a:xfrm rot="5400000">
            <a:off x="2088622" y="292117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2" name="AutoShape 94"/>
          <p:cNvSpPr>
            <a:spLocks noChangeArrowheads="1"/>
          </p:cNvSpPr>
          <p:nvPr/>
        </p:nvSpPr>
        <p:spPr bwMode="auto">
          <a:xfrm rot="5400000">
            <a:off x="1885422" y="2921172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3" name="AutoShape 95"/>
          <p:cNvSpPr>
            <a:spLocks noChangeArrowheads="1"/>
          </p:cNvSpPr>
          <p:nvPr/>
        </p:nvSpPr>
        <p:spPr bwMode="auto">
          <a:xfrm rot="5400000">
            <a:off x="1682222" y="292117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4" name="AutoShape 96"/>
          <p:cNvSpPr>
            <a:spLocks noChangeArrowheads="1"/>
          </p:cNvSpPr>
          <p:nvPr/>
        </p:nvSpPr>
        <p:spPr bwMode="auto">
          <a:xfrm rot="5400000">
            <a:off x="1481140" y="292328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5" name="AutoShape 97"/>
          <p:cNvSpPr>
            <a:spLocks noChangeArrowheads="1"/>
          </p:cNvSpPr>
          <p:nvPr/>
        </p:nvSpPr>
        <p:spPr bwMode="auto">
          <a:xfrm rot="5400000">
            <a:off x="1275822" y="2921172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6" name="AutoShape 98"/>
          <p:cNvSpPr>
            <a:spLocks noChangeArrowheads="1"/>
          </p:cNvSpPr>
          <p:nvPr/>
        </p:nvSpPr>
        <p:spPr bwMode="auto">
          <a:xfrm rot="5400000">
            <a:off x="1072622" y="2921172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7" name="AutoShape 99"/>
          <p:cNvSpPr>
            <a:spLocks noChangeArrowheads="1"/>
          </p:cNvSpPr>
          <p:nvPr/>
        </p:nvSpPr>
        <p:spPr bwMode="auto">
          <a:xfrm rot="5400000">
            <a:off x="869422" y="2921172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8" name="AutoShape 100"/>
          <p:cNvSpPr>
            <a:spLocks noChangeArrowheads="1"/>
          </p:cNvSpPr>
          <p:nvPr/>
        </p:nvSpPr>
        <p:spPr bwMode="auto">
          <a:xfrm rot="5400000">
            <a:off x="666222" y="292117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9" name="AutoShape 101"/>
          <p:cNvSpPr>
            <a:spLocks noChangeArrowheads="1"/>
          </p:cNvSpPr>
          <p:nvPr/>
        </p:nvSpPr>
        <p:spPr bwMode="auto">
          <a:xfrm rot="5400000">
            <a:off x="2497140" y="292328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0" name="AutoShape 102"/>
          <p:cNvSpPr>
            <a:spLocks noChangeArrowheads="1"/>
          </p:cNvSpPr>
          <p:nvPr/>
        </p:nvSpPr>
        <p:spPr bwMode="auto">
          <a:xfrm rot="5400000">
            <a:off x="2700340" y="292328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1" name="AutoShape 103"/>
          <p:cNvSpPr>
            <a:spLocks noChangeArrowheads="1"/>
          </p:cNvSpPr>
          <p:nvPr/>
        </p:nvSpPr>
        <p:spPr bwMode="auto">
          <a:xfrm rot="5400000">
            <a:off x="2903540" y="292328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2" name="Rectangle 104"/>
          <p:cNvSpPr>
            <a:spLocks noChangeArrowheads="1"/>
          </p:cNvSpPr>
          <p:nvPr/>
        </p:nvSpPr>
        <p:spPr bwMode="auto">
          <a:xfrm>
            <a:off x="565680" y="3544383"/>
            <a:ext cx="2540000" cy="87418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3" name="AutoShape 105"/>
          <p:cNvSpPr>
            <a:spLocks noChangeArrowheads="1"/>
          </p:cNvSpPr>
          <p:nvPr/>
        </p:nvSpPr>
        <p:spPr bwMode="auto">
          <a:xfrm rot="5400000">
            <a:off x="2292881" y="363751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4" name="AutoShape 106"/>
          <p:cNvSpPr>
            <a:spLocks noChangeArrowheads="1"/>
          </p:cNvSpPr>
          <p:nvPr/>
        </p:nvSpPr>
        <p:spPr bwMode="auto">
          <a:xfrm rot="5400000">
            <a:off x="2089681" y="363751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5" name="AutoShape 107"/>
          <p:cNvSpPr>
            <a:spLocks noChangeArrowheads="1"/>
          </p:cNvSpPr>
          <p:nvPr/>
        </p:nvSpPr>
        <p:spPr bwMode="auto">
          <a:xfrm rot="5400000">
            <a:off x="1886481" y="3637518"/>
            <a:ext cx="78316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6" name="AutoShape 108"/>
          <p:cNvSpPr>
            <a:spLocks noChangeArrowheads="1"/>
          </p:cNvSpPr>
          <p:nvPr/>
        </p:nvSpPr>
        <p:spPr bwMode="auto">
          <a:xfrm rot="5400000">
            <a:off x="1683281" y="363751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7" name="AutoShape 109"/>
          <p:cNvSpPr>
            <a:spLocks noChangeArrowheads="1"/>
          </p:cNvSpPr>
          <p:nvPr/>
        </p:nvSpPr>
        <p:spPr bwMode="auto">
          <a:xfrm rot="5400000">
            <a:off x="1482198" y="363963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8" name="AutoShape 110"/>
          <p:cNvSpPr>
            <a:spLocks noChangeArrowheads="1"/>
          </p:cNvSpPr>
          <p:nvPr/>
        </p:nvSpPr>
        <p:spPr bwMode="auto">
          <a:xfrm rot="5400000">
            <a:off x="1276881" y="3637518"/>
            <a:ext cx="78316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9" name="AutoShape 111"/>
          <p:cNvSpPr>
            <a:spLocks noChangeArrowheads="1"/>
          </p:cNvSpPr>
          <p:nvPr/>
        </p:nvSpPr>
        <p:spPr bwMode="auto">
          <a:xfrm rot="5400000">
            <a:off x="1073681" y="363751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0" name="AutoShape 112"/>
          <p:cNvSpPr>
            <a:spLocks noChangeArrowheads="1"/>
          </p:cNvSpPr>
          <p:nvPr/>
        </p:nvSpPr>
        <p:spPr bwMode="auto">
          <a:xfrm rot="5400000">
            <a:off x="870481" y="363751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1" name="AutoShape 113"/>
          <p:cNvSpPr>
            <a:spLocks noChangeArrowheads="1"/>
          </p:cNvSpPr>
          <p:nvPr/>
        </p:nvSpPr>
        <p:spPr bwMode="auto">
          <a:xfrm rot="5400000">
            <a:off x="667281" y="3637518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2" name="AutoShape 114"/>
          <p:cNvSpPr>
            <a:spLocks noChangeArrowheads="1"/>
          </p:cNvSpPr>
          <p:nvPr/>
        </p:nvSpPr>
        <p:spPr bwMode="auto">
          <a:xfrm rot="5400000">
            <a:off x="2498198" y="363963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3" name="AutoShape 115"/>
          <p:cNvSpPr>
            <a:spLocks noChangeArrowheads="1"/>
          </p:cNvSpPr>
          <p:nvPr/>
        </p:nvSpPr>
        <p:spPr bwMode="auto">
          <a:xfrm rot="5400000">
            <a:off x="2701398" y="363963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4" name="AutoShape 116"/>
          <p:cNvSpPr>
            <a:spLocks noChangeArrowheads="1"/>
          </p:cNvSpPr>
          <p:nvPr/>
        </p:nvSpPr>
        <p:spPr bwMode="auto">
          <a:xfrm rot="5400000">
            <a:off x="2904598" y="3639633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5" name="AutoShape 117"/>
          <p:cNvSpPr>
            <a:spLocks noChangeArrowheads="1"/>
          </p:cNvSpPr>
          <p:nvPr/>
        </p:nvSpPr>
        <p:spPr bwMode="auto">
          <a:xfrm rot="5400000">
            <a:off x="22928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6" name="AutoShape 118"/>
          <p:cNvSpPr>
            <a:spLocks noChangeArrowheads="1"/>
          </p:cNvSpPr>
          <p:nvPr/>
        </p:nvSpPr>
        <p:spPr bwMode="auto">
          <a:xfrm rot="5400000">
            <a:off x="20896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7" name="AutoShape 119"/>
          <p:cNvSpPr>
            <a:spLocks noChangeArrowheads="1"/>
          </p:cNvSpPr>
          <p:nvPr/>
        </p:nvSpPr>
        <p:spPr bwMode="auto">
          <a:xfrm rot="5400000">
            <a:off x="18864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8" name="AutoShape 120"/>
          <p:cNvSpPr>
            <a:spLocks noChangeArrowheads="1"/>
          </p:cNvSpPr>
          <p:nvPr/>
        </p:nvSpPr>
        <p:spPr bwMode="auto">
          <a:xfrm rot="5400000">
            <a:off x="16832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9" name="AutoShape 121"/>
          <p:cNvSpPr>
            <a:spLocks noChangeArrowheads="1"/>
          </p:cNvSpPr>
          <p:nvPr/>
        </p:nvSpPr>
        <p:spPr bwMode="auto">
          <a:xfrm rot="5400000">
            <a:off x="1482198" y="3834366"/>
            <a:ext cx="78317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0" name="AutoShape 122"/>
          <p:cNvSpPr>
            <a:spLocks noChangeArrowheads="1"/>
          </p:cNvSpPr>
          <p:nvPr/>
        </p:nvSpPr>
        <p:spPr bwMode="auto">
          <a:xfrm rot="5400000">
            <a:off x="12768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1" name="AutoShape 123"/>
          <p:cNvSpPr>
            <a:spLocks noChangeArrowheads="1"/>
          </p:cNvSpPr>
          <p:nvPr/>
        </p:nvSpPr>
        <p:spPr bwMode="auto">
          <a:xfrm rot="5400000">
            <a:off x="10736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2" name="AutoShape 124"/>
          <p:cNvSpPr>
            <a:spLocks noChangeArrowheads="1"/>
          </p:cNvSpPr>
          <p:nvPr/>
        </p:nvSpPr>
        <p:spPr bwMode="auto">
          <a:xfrm rot="5400000">
            <a:off x="8704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3" name="AutoShape 125"/>
          <p:cNvSpPr>
            <a:spLocks noChangeArrowheads="1"/>
          </p:cNvSpPr>
          <p:nvPr/>
        </p:nvSpPr>
        <p:spPr bwMode="auto">
          <a:xfrm rot="5400000">
            <a:off x="6672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4" name="AutoShape 126"/>
          <p:cNvSpPr>
            <a:spLocks noChangeArrowheads="1"/>
          </p:cNvSpPr>
          <p:nvPr/>
        </p:nvSpPr>
        <p:spPr bwMode="auto">
          <a:xfrm rot="5400000">
            <a:off x="2498198" y="383436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5" name="AutoShape 127"/>
          <p:cNvSpPr>
            <a:spLocks noChangeArrowheads="1"/>
          </p:cNvSpPr>
          <p:nvPr/>
        </p:nvSpPr>
        <p:spPr bwMode="auto">
          <a:xfrm rot="5400000">
            <a:off x="2701398" y="3834366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6" name="AutoShape 128"/>
          <p:cNvSpPr>
            <a:spLocks noChangeArrowheads="1"/>
          </p:cNvSpPr>
          <p:nvPr/>
        </p:nvSpPr>
        <p:spPr bwMode="auto">
          <a:xfrm rot="5400000">
            <a:off x="2904598" y="383436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7" name="AutoShape 129"/>
          <p:cNvSpPr>
            <a:spLocks noChangeArrowheads="1"/>
          </p:cNvSpPr>
          <p:nvPr/>
        </p:nvSpPr>
        <p:spPr bwMode="auto">
          <a:xfrm rot="5400000">
            <a:off x="2291822" y="402592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8" name="AutoShape 130"/>
          <p:cNvSpPr>
            <a:spLocks noChangeArrowheads="1"/>
          </p:cNvSpPr>
          <p:nvPr/>
        </p:nvSpPr>
        <p:spPr bwMode="auto">
          <a:xfrm rot="5400000">
            <a:off x="2088622" y="402592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9" name="AutoShape 131"/>
          <p:cNvSpPr>
            <a:spLocks noChangeArrowheads="1"/>
          </p:cNvSpPr>
          <p:nvPr/>
        </p:nvSpPr>
        <p:spPr bwMode="auto">
          <a:xfrm rot="5400000">
            <a:off x="1885422" y="402592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0" name="AutoShape 132"/>
          <p:cNvSpPr>
            <a:spLocks noChangeArrowheads="1"/>
          </p:cNvSpPr>
          <p:nvPr/>
        </p:nvSpPr>
        <p:spPr bwMode="auto">
          <a:xfrm rot="5400000">
            <a:off x="1682222" y="402592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1" name="AutoShape 133"/>
          <p:cNvSpPr>
            <a:spLocks noChangeArrowheads="1"/>
          </p:cNvSpPr>
          <p:nvPr/>
        </p:nvSpPr>
        <p:spPr bwMode="auto">
          <a:xfrm rot="5400000">
            <a:off x="1481140" y="4028042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2" name="AutoShape 134"/>
          <p:cNvSpPr>
            <a:spLocks noChangeArrowheads="1"/>
          </p:cNvSpPr>
          <p:nvPr/>
        </p:nvSpPr>
        <p:spPr bwMode="auto">
          <a:xfrm rot="5400000">
            <a:off x="1275822" y="402592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3" name="AutoShape 135"/>
          <p:cNvSpPr>
            <a:spLocks noChangeArrowheads="1"/>
          </p:cNvSpPr>
          <p:nvPr/>
        </p:nvSpPr>
        <p:spPr bwMode="auto">
          <a:xfrm rot="5400000">
            <a:off x="1072622" y="402592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4" name="AutoShape 136"/>
          <p:cNvSpPr>
            <a:spLocks noChangeArrowheads="1"/>
          </p:cNvSpPr>
          <p:nvPr/>
        </p:nvSpPr>
        <p:spPr bwMode="auto">
          <a:xfrm rot="5400000">
            <a:off x="869422" y="4025926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5" name="AutoShape 137"/>
          <p:cNvSpPr>
            <a:spLocks noChangeArrowheads="1"/>
          </p:cNvSpPr>
          <p:nvPr/>
        </p:nvSpPr>
        <p:spPr bwMode="auto">
          <a:xfrm rot="5400000">
            <a:off x="666222" y="4025926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6" name="AutoShape 138"/>
          <p:cNvSpPr>
            <a:spLocks noChangeArrowheads="1"/>
          </p:cNvSpPr>
          <p:nvPr/>
        </p:nvSpPr>
        <p:spPr bwMode="auto">
          <a:xfrm rot="5400000">
            <a:off x="2497140" y="4028042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7" name="AutoShape 139"/>
          <p:cNvSpPr>
            <a:spLocks noChangeArrowheads="1"/>
          </p:cNvSpPr>
          <p:nvPr/>
        </p:nvSpPr>
        <p:spPr bwMode="auto">
          <a:xfrm rot="5400000">
            <a:off x="2700340" y="4028042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8" name="AutoShape 140"/>
          <p:cNvSpPr>
            <a:spLocks noChangeArrowheads="1"/>
          </p:cNvSpPr>
          <p:nvPr/>
        </p:nvSpPr>
        <p:spPr bwMode="auto">
          <a:xfrm rot="5400000">
            <a:off x="2903540" y="4028042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9" name="AutoShape 141"/>
          <p:cNvSpPr>
            <a:spLocks noChangeArrowheads="1"/>
          </p:cNvSpPr>
          <p:nvPr/>
        </p:nvSpPr>
        <p:spPr bwMode="auto">
          <a:xfrm rot="5400000">
            <a:off x="2291822" y="422065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0" name="AutoShape 142"/>
          <p:cNvSpPr>
            <a:spLocks noChangeArrowheads="1"/>
          </p:cNvSpPr>
          <p:nvPr/>
        </p:nvSpPr>
        <p:spPr bwMode="auto">
          <a:xfrm rot="5400000">
            <a:off x="2088622" y="422065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1" name="AutoShape 143"/>
          <p:cNvSpPr>
            <a:spLocks noChangeArrowheads="1"/>
          </p:cNvSpPr>
          <p:nvPr/>
        </p:nvSpPr>
        <p:spPr bwMode="auto">
          <a:xfrm rot="5400000">
            <a:off x="1885422" y="422065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2" name="AutoShape 144"/>
          <p:cNvSpPr>
            <a:spLocks noChangeArrowheads="1"/>
          </p:cNvSpPr>
          <p:nvPr/>
        </p:nvSpPr>
        <p:spPr bwMode="auto">
          <a:xfrm rot="5400000">
            <a:off x="1682222" y="422065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3" name="AutoShape 145"/>
          <p:cNvSpPr>
            <a:spLocks noChangeArrowheads="1"/>
          </p:cNvSpPr>
          <p:nvPr/>
        </p:nvSpPr>
        <p:spPr bwMode="auto">
          <a:xfrm rot="5400000">
            <a:off x="1481140" y="422277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4" name="AutoShape 146"/>
          <p:cNvSpPr>
            <a:spLocks noChangeArrowheads="1"/>
          </p:cNvSpPr>
          <p:nvPr/>
        </p:nvSpPr>
        <p:spPr bwMode="auto">
          <a:xfrm rot="5400000">
            <a:off x="1275822" y="422065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5" name="AutoShape 147"/>
          <p:cNvSpPr>
            <a:spLocks noChangeArrowheads="1"/>
          </p:cNvSpPr>
          <p:nvPr/>
        </p:nvSpPr>
        <p:spPr bwMode="auto">
          <a:xfrm rot="5400000">
            <a:off x="1072622" y="4220659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6" name="AutoShape 148"/>
          <p:cNvSpPr>
            <a:spLocks noChangeArrowheads="1"/>
          </p:cNvSpPr>
          <p:nvPr/>
        </p:nvSpPr>
        <p:spPr bwMode="auto">
          <a:xfrm rot="5400000">
            <a:off x="869422" y="422065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7" name="AutoShape 149"/>
          <p:cNvSpPr>
            <a:spLocks noChangeArrowheads="1"/>
          </p:cNvSpPr>
          <p:nvPr/>
        </p:nvSpPr>
        <p:spPr bwMode="auto">
          <a:xfrm rot="5400000">
            <a:off x="666222" y="422065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8" name="AutoShape 150"/>
          <p:cNvSpPr>
            <a:spLocks noChangeArrowheads="1"/>
          </p:cNvSpPr>
          <p:nvPr/>
        </p:nvSpPr>
        <p:spPr bwMode="auto">
          <a:xfrm rot="5400000">
            <a:off x="2497140" y="422277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9" name="AutoShape 151"/>
          <p:cNvSpPr>
            <a:spLocks noChangeArrowheads="1"/>
          </p:cNvSpPr>
          <p:nvPr/>
        </p:nvSpPr>
        <p:spPr bwMode="auto">
          <a:xfrm rot="5400000">
            <a:off x="2700340" y="422277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0" name="AutoShape 152"/>
          <p:cNvSpPr>
            <a:spLocks noChangeArrowheads="1"/>
          </p:cNvSpPr>
          <p:nvPr/>
        </p:nvSpPr>
        <p:spPr bwMode="auto">
          <a:xfrm rot="5400000">
            <a:off x="2903540" y="422277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162" name="AutoShape 154"/>
          <p:cNvCxnSpPr>
            <a:cxnSpLocks noChangeShapeType="1"/>
            <a:stCxn id="226" idx="4"/>
            <a:endCxn id="112" idx="0"/>
          </p:cNvCxnSpPr>
          <p:nvPr/>
        </p:nvCxnSpPr>
        <p:spPr bwMode="auto">
          <a:xfrm>
            <a:off x="1827213" y="3286150"/>
            <a:ext cx="8467" cy="2455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3" name="AutoShape 205"/>
          <p:cNvCxnSpPr>
            <a:cxnSpLocks noChangeShapeType="1"/>
            <a:stCxn id="55" idx="2"/>
          </p:cNvCxnSpPr>
          <p:nvPr/>
        </p:nvCxnSpPr>
        <p:spPr bwMode="auto">
          <a:xfrm>
            <a:off x="857781" y="1741954"/>
            <a:ext cx="977900" cy="3344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214" name="Oval 206"/>
          <p:cNvSpPr>
            <a:spLocks noChangeAspect="1" noChangeArrowheads="1"/>
          </p:cNvSpPr>
          <p:nvPr/>
        </p:nvSpPr>
        <p:spPr bwMode="auto">
          <a:xfrm>
            <a:off x="1829331" y="1986516"/>
            <a:ext cx="10583" cy="10584"/>
          </a:xfrm>
          <a:prstGeom prst="ellipse">
            <a:avLst/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215" name="AutoShape 207"/>
          <p:cNvCxnSpPr>
            <a:cxnSpLocks noChangeShapeType="1"/>
            <a:stCxn id="44" idx="2"/>
            <a:endCxn id="214" idx="6"/>
          </p:cNvCxnSpPr>
          <p:nvPr/>
        </p:nvCxnSpPr>
        <p:spPr bwMode="auto">
          <a:xfrm>
            <a:off x="666222" y="1560707"/>
            <a:ext cx="1173692" cy="431101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6" name="AutoShape 208"/>
          <p:cNvCxnSpPr>
            <a:cxnSpLocks noChangeShapeType="1"/>
            <a:stCxn id="50" idx="2"/>
          </p:cNvCxnSpPr>
          <p:nvPr/>
        </p:nvCxnSpPr>
        <p:spPr bwMode="auto">
          <a:xfrm flipH="1">
            <a:off x="1835681" y="1794871"/>
            <a:ext cx="91017" cy="2815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7" name="AutoShape 209"/>
          <p:cNvCxnSpPr>
            <a:cxnSpLocks noChangeShapeType="1"/>
            <a:stCxn id="43" idx="2"/>
            <a:endCxn id="214" idx="7"/>
          </p:cNvCxnSpPr>
          <p:nvPr/>
        </p:nvCxnSpPr>
        <p:spPr bwMode="auto">
          <a:xfrm>
            <a:off x="869422" y="1560707"/>
            <a:ext cx="968943" cy="42735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8" name="AutoShape 210"/>
          <p:cNvCxnSpPr>
            <a:cxnSpLocks noChangeShapeType="1"/>
            <a:stCxn id="42" idx="2"/>
            <a:endCxn id="214" idx="5"/>
          </p:cNvCxnSpPr>
          <p:nvPr/>
        </p:nvCxnSpPr>
        <p:spPr bwMode="auto">
          <a:xfrm>
            <a:off x="1072622" y="1560707"/>
            <a:ext cx="765743" cy="43484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9" name="AutoShape 211"/>
          <p:cNvCxnSpPr>
            <a:cxnSpLocks noChangeShapeType="1"/>
            <a:stCxn id="17" idx="2"/>
            <a:endCxn id="214" idx="7"/>
          </p:cNvCxnSpPr>
          <p:nvPr/>
        </p:nvCxnSpPr>
        <p:spPr bwMode="auto">
          <a:xfrm>
            <a:off x="1274764" y="1172918"/>
            <a:ext cx="563600" cy="815148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0" name="AutoShape 212"/>
          <p:cNvCxnSpPr>
            <a:cxnSpLocks noChangeShapeType="1"/>
            <a:stCxn id="28" idx="2"/>
            <a:endCxn id="214" idx="7"/>
          </p:cNvCxnSpPr>
          <p:nvPr/>
        </p:nvCxnSpPr>
        <p:spPr bwMode="auto">
          <a:xfrm>
            <a:off x="1480081" y="1369769"/>
            <a:ext cx="358284" cy="61829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1" name="AutoShape 213"/>
          <p:cNvCxnSpPr>
            <a:cxnSpLocks noChangeShapeType="1"/>
            <a:stCxn id="14" idx="2"/>
            <a:endCxn id="214" idx="7"/>
          </p:cNvCxnSpPr>
          <p:nvPr/>
        </p:nvCxnSpPr>
        <p:spPr bwMode="auto">
          <a:xfrm flipH="1">
            <a:off x="1838364" y="1172918"/>
            <a:ext cx="46000" cy="815148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2" name="AutoShape 214"/>
          <p:cNvCxnSpPr>
            <a:cxnSpLocks noChangeShapeType="1"/>
            <a:stCxn id="37" idx="2"/>
            <a:endCxn id="214" idx="7"/>
          </p:cNvCxnSpPr>
          <p:nvPr/>
        </p:nvCxnSpPr>
        <p:spPr bwMode="auto">
          <a:xfrm flipH="1">
            <a:off x="1838365" y="1560707"/>
            <a:ext cx="250257" cy="42735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3" name="AutoShape 215"/>
          <p:cNvCxnSpPr>
            <a:cxnSpLocks noChangeShapeType="1"/>
            <a:stCxn id="48" idx="2"/>
          </p:cNvCxnSpPr>
          <p:nvPr/>
        </p:nvCxnSpPr>
        <p:spPr bwMode="auto">
          <a:xfrm flipH="1">
            <a:off x="1835681" y="1794871"/>
            <a:ext cx="497417" cy="2815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4" name="AutoShape 216"/>
          <p:cNvCxnSpPr>
            <a:cxnSpLocks noChangeShapeType="1"/>
            <a:stCxn id="34" idx="2"/>
            <a:endCxn id="214" idx="6"/>
          </p:cNvCxnSpPr>
          <p:nvPr/>
        </p:nvCxnSpPr>
        <p:spPr bwMode="auto">
          <a:xfrm flipH="1">
            <a:off x="1839914" y="1369768"/>
            <a:ext cx="859367" cy="62204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5" name="AutoShape 217"/>
          <p:cNvCxnSpPr>
            <a:cxnSpLocks noChangeShapeType="1"/>
            <a:stCxn id="47" idx="2"/>
          </p:cNvCxnSpPr>
          <p:nvPr/>
        </p:nvCxnSpPr>
        <p:spPr bwMode="auto">
          <a:xfrm flipH="1">
            <a:off x="1835680" y="1602254"/>
            <a:ext cx="1109133" cy="4741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226" name="Oval 218"/>
          <p:cNvSpPr>
            <a:spLocks noChangeArrowheads="1"/>
          </p:cNvSpPr>
          <p:nvPr/>
        </p:nvSpPr>
        <p:spPr bwMode="auto">
          <a:xfrm>
            <a:off x="1818748" y="3271333"/>
            <a:ext cx="14817" cy="14816"/>
          </a:xfrm>
          <a:prstGeom prst="ellipse">
            <a:avLst/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228" name="AutoShape 220"/>
          <p:cNvCxnSpPr>
            <a:cxnSpLocks noChangeShapeType="1"/>
            <a:stCxn id="99" idx="2"/>
          </p:cNvCxnSpPr>
          <p:nvPr/>
        </p:nvCxnSpPr>
        <p:spPr bwMode="auto">
          <a:xfrm flipH="1">
            <a:off x="1831447" y="2829096"/>
            <a:ext cx="1113367" cy="46566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9" name="AutoShape 221"/>
          <p:cNvCxnSpPr>
            <a:cxnSpLocks noChangeShapeType="1"/>
            <a:stCxn id="87" idx="2"/>
          </p:cNvCxnSpPr>
          <p:nvPr/>
        </p:nvCxnSpPr>
        <p:spPr bwMode="auto">
          <a:xfrm flipH="1">
            <a:off x="1827214" y="2634363"/>
            <a:ext cx="1119717" cy="65828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0" name="AutoShape 222"/>
          <p:cNvCxnSpPr>
            <a:cxnSpLocks noChangeShapeType="1"/>
            <a:stCxn id="86" idx="2"/>
          </p:cNvCxnSpPr>
          <p:nvPr/>
        </p:nvCxnSpPr>
        <p:spPr bwMode="auto">
          <a:xfrm flipH="1">
            <a:off x="1831447" y="2634363"/>
            <a:ext cx="912284" cy="67098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1" name="AutoShape 223"/>
          <p:cNvCxnSpPr>
            <a:cxnSpLocks noChangeShapeType="1"/>
            <a:stCxn id="75" idx="2"/>
          </p:cNvCxnSpPr>
          <p:nvPr/>
        </p:nvCxnSpPr>
        <p:spPr bwMode="auto">
          <a:xfrm flipH="1">
            <a:off x="1827214" y="2439630"/>
            <a:ext cx="1119717" cy="85301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2" name="AutoShape 224"/>
          <p:cNvCxnSpPr>
            <a:cxnSpLocks noChangeShapeType="1"/>
            <a:stCxn id="89" idx="2"/>
          </p:cNvCxnSpPr>
          <p:nvPr/>
        </p:nvCxnSpPr>
        <p:spPr bwMode="auto">
          <a:xfrm flipH="1">
            <a:off x="1827214" y="2826980"/>
            <a:ext cx="302684" cy="46566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3" name="AutoShape 225"/>
          <p:cNvCxnSpPr>
            <a:cxnSpLocks noChangeShapeType="1"/>
            <a:stCxn id="66" idx="2"/>
          </p:cNvCxnSpPr>
          <p:nvPr/>
        </p:nvCxnSpPr>
        <p:spPr bwMode="auto">
          <a:xfrm flipH="1">
            <a:off x="1831447" y="2437514"/>
            <a:ext cx="97367" cy="8572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4" name="AutoShape 226"/>
          <p:cNvCxnSpPr>
            <a:cxnSpLocks noChangeShapeType="1"/>
            <a:stCxn id="81" idx="2"/>
          </p:cNvCxnSpPr>
          <p:nvPr/>
        </p:nvCxnSpPr>
        <p:spPr bwMode="auto">
          <a:xfrm>
            <a:off x="1319213" y="2632247"/>
            <a:ext cx="508000" cy="6604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5" name="AutoShape 227"/>
          <p:cNvCxnSpPr>
            <a:cxnSpLocks noChangeShapeType="1"/>
            <a:stCxn id="93" idx="2"/>
          </p:cNvCxnSpPr>
          <p:nvPr/>
        </p:nvCxnSpPr>
        <p:spPr bwMode="auto">
          <a:xfrm>
            <a:off x="1317098" y="2826981"/>
            <a:ext cx="503767" cy="46778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6" name="AutoShape 228"/>
          <p:cNvCxnSpPr>
            <a:cxnSpLocks noChangeShapeType="1"/>
            <a:stCxn id="105" idx="2"/>
          </p:cNvCxnSpPr>
          <p:nvPr/>
        </p:nvCxnSpPr>
        <p:spPr bwMode="auto">
          <a:xfrm>
            <a:off x="1317098" y="3021714"/>
            <a:ext cx="514349" cy="2836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7" name="AutoShape 229"/>
          <p:cNvCxnSpPr>
            <a:cxnSpLocks noChangeShapeType="1"/>
            <a:stCxn id="106" idx="2"/>
          </p:cNvCxnSpPr>
          <p:nvPr/>
        </p:nvCxnSpPr>
        <p:spPr bwMode="auto">
          <a:xfrm>
            <a:off x="1113897" y="3021713"/>
            <a:ext cx="719667" cy="2794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8" name="AutoShape 230"/>
          <p:cNvCxnSpPr>
            <a:cxnSpLocks noChangeShapeType="1"/>
            <a:stCxn id="72" idx="2"/>
          </p:cNvCxnSpPr>
          <p:nvPr/>
        </p:nvCxnSpPr>
        <p:spPr bwMode="auto">
          <a:xfrm>
            <a:off x="709613" y="2437514"/>
            <a:ext cx="1111251" cy="8572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9" name="AutoShape 231"/>
          <p:cNvCxnSpPr>
            <a:cxnSpLocks noChangeShapeType="1"/>
            <a:stCxn id="124" idx="2"/>
          </p:cNvCxnSpPr>
          <p:nvPr/>
        </p:nvCxnSpPr>
        <p:spPr bwMode="auto">
          <a:xfrm flipH="1">
            <a:off x="1829331" y="3739116"/>
            <a:ext cx="1117600" cy="86571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0" name="AutoShape 232"/>
          <p:cNvCxnSpPr>
            <a:cxnSpLocks noChangeShapeType="1"/>
            <a:stCxn id="135" idx="2"/>
          </p:cNvCxnSpPr>
          <p:nvPr/>
        </p:nvCxnSpPr>
        <p:spPr bwMode="auto">
          <a:xfrm flipH="1">
            <a:off x="1833565" y="3933850"/>
            <a:ext cx="910167" cy="65828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1" name="AutoShape 233"/>
          <p:cNvCxnSpPr>
            <a:cxnSpLocks noChangeShapeType="1"/>
            <a:stCxn id="147" idx="2"/>
          </p:cNvCxnSpPr>
          <p:nvPr/>
        </p:nvCxnSpPr>
        <p:spPr bwMode="auto">
          <a:xfrm flipH="1">
            <a:off x="1835680" y="4128583"/>
            <a:ext cx="905933" cy="4699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2" name="AutoShape 234"/>
          <p:cNvCxnSpPr>
            <a:cxnSpLocks noChangeShapeType="1"/>
            <a:stCxn id="148" idx="2"/>
          </p:cNvCxnSpPr>
          <p:nvPr/>
        </p:nvCxnSpPr>
        <p:spPr bwMode="auto">
          <a:xfrm flipH="1">
            <a:off x="1835680" y="4128583"/>
            <a:ext cx="1109133" cy="4699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3" name="AutoShape 235"/>
          <p:cNvCxnSpPr>
            <a:cxnSpLocks noChangeShapeType="1"/>
            <a:stCxn id="160" idx="2"/>
          </p:cNvCxnSpPr>
          <p:nvPr/>
        </p:nvCxnSpPr>
        <p:spPr bwMode="auto">
          <a:xfrm flipH="1">
            <a:off x="1833565" y="4321201"/>
            <a:ext cx="1111249" cy="2815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4" name="AutoShape 236"/>
          <p:cNvCxnSpPr>
            <a:cxnSpLocks noChangeShapeType="1"/>
            <a:stCxn id="126" idx="2"/>
          </p:cNvCxnSpPr>
          <p:nvPr/>
        </p:nvCxnSpPr>
        <p:spPr bwMode="auto">
          <a:xfrm flipH="1">
            <a:off x="1833565" y="3931733"/>
            <a:ext cx="298449" cy="6604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5" name="AutoShape 237"/>
          <p:cNvCxnSpPr>
            <a:cxnSpLocks noChangeShapeType="1"/>
            <a:stCxn id="141" idx="2"/>
          </p:cNvCxnSpPr>
          <p:nvPr/>
        </p:nvCxnSpPr>
        <p:spPr bwMode="auto">
          <a:xfrm>
            <a:off x="1522414" y="4128584"/>
            <a:ext cx="306917" cy="4614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6" name="AutoShape 238"/>
          <p:cNvCxnSpPr>
            <a:cxnSpLocks noChangeShapeType="1"/>
            <a:stCxn id="155" idx="2"/>
          </p:cNvCxnSpPr>
          <p:nvPr/>
        </p:nvCxnSpPr>
        <p:spPr bwMode="auto">
          <a:xfrm>
            <a:off x="1113898" y="4321201"/>
            <a:ext cx="715433" cy="2836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7" name="AutoShape 239"/>
          <p:cNvCxnSpPr>
            <a:cxnSpLocks noChangeShapeType="1"/>
            <a:stCxn id="144" idx="2"/>
          </p:cNvCxnSpPr>
          <p:nvPr/>
        </p:nvCxnSpPr>
        <p:spPr bwMode="auto">
          <a:xfrm>
            <a:off x="910697" y="4126468"/>
            <a:ext cx="912283" cy="4762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8" name="AutoShape 240"/>
          <p:cNvCxnSpPr>
            <a:cxnSpLocks noChangeShapeType="1"/>
            <a:stCxn id="121" idx="2"/>
          </p:cNvCxnSpPr>
          <p:nvPr/>
        </p:nvCxnSpPr>
        <p:spPr bwMode="auto">
          <a:xfrm>
            <a:off x="709614" y="3737001"/>
            <a:ext cx="1123951" cy="8657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9" name="AutoShape 241"/>
          <p:cNvCxnSpPr>
            <a:cxnSpLocks noChangeShapeType="1"/>
            <a:stCxn id="133" idx="2"/>
          </p:cNvCxnSpPr>
          <p:nvPr/>
        </p:nvCxnSpPr>
        <p:spPr bwMode="auto">
          <a:xfrm>
            <a:off x="709613" y="3931734"/>
            <a:ext cx="1126067" cy="6667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50" name="AutoShape 242"/>
          <p:cNvCxnSpPr>
            <a:cxnSpLocks noChangeShapeType="1"/>
            <a:stCxn id="145" idx="2"/>
          </p:cNvCxnSpPr>
          <p:nvPr/>
        </p:nvCxnSpPr>
        <p:spPr bwMode="auto">
          <a:xfrm>
            <a:off x="707498" y="4126467"/>
            <a:ext cx="1121833" cy="47836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269" name="Rectangle 261"/>
          <p:cNvSpPr>
            <a:spLocks noChangeArrowheads="1"/>
          </p:cNvSpPr>
          <p:nvPr/>
        </p:nvSpPr>
        <p:spPr bwMode="auto">
          <a:xfrm>
            <a:off x="620713" y="5430294"/>
            <a:ext cx="2540000" cy="874183"/>
          </a:xfrm>
          <a:prstGeom prst="rect">
            <a:avLst/>
          </a:prstGeom>
          <a:solidFill>
            <a:srgbClr val="FFFFFF">
              <a:alpha val="59999"/>
            </a:srgbClr>
          </a:solidFill>
          <a:ln w="19050" algn="ctr">
            <a:solidFill>
              <a:srgbClr val="000000"/>
            </a:solidFill>
            <a:miter lim="800000"/>
            <a:headEnd/>
            <a:tailEnd type="none" w="sm" len="lg"/>
          </a:ln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0" name="AutoShape 262"/>
          <p:cNvSpPr>
            <a:spLocks noChangeArrowheads="1"/>
          </p:cNvSpPr>
          <p:nvPr/>
        </p:nvSpPr>
        <p:spPr bwMode="auto">
          <a:xfrm rot="5400000">
            <a:off x="23479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1" name="AutoShape 263"/>
          <p:cNvSpPr>
            <a:spLocks noChangeArrowheads="1"/>
          </p:cNvSpPr>
          <p:nvPr/>
        </p:nvSpPr>
        <p:spPr bwMode="auto">
          <a:xfrm rot="5400000">
            <a:off x="21447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2" name="AutoShape 264"/>
          <p:cNvSpPr>
            <a:spLocks noChangeArrowheads="1"/>
          </p:cNvSpPr>
          <p:nvPr/>
        </p:nvSpPr>
        <p:spPr bwMode="auto">
          <a:xfrm rot="5400000">
            <a:off x="19415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3" name="AutoShape 265"/>
          <p:cNvSpPr>
            <a:spLocks noChangeArrowheads="1"/>
          </p:cNvSpPr>
          <p:nvPr/>
        </p:nvSpPr>
        <p:spPr bwMode="auto">
          <a:xfrm rot="5400000">
            <a:off x="17383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4" name="AutoShape 266"/>
          <p:cNvSpPr>
            <a:spLocks noChangeArrowheads="1"/>
          </p:cNvSpPr>
          <p:nvPr/>
        </p:nvSpPr>
        <p:spPr bwMode="auto">
          <a:xfrm rot="5400000">
            <a:off x="1537231" y="552554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5" name="AutoShape 267"/>
          <p:cNvSpPr>
            <a:spLocks noChangeArrowheads="1"/>
          </p:cNvSpPr>
          <p:nvPr/>
        </p:nvSpPr>
        <p:spPr bwMode="auto">
          <a:xfrm rot="5400000">
            <a:off x="13319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6" name="AutoShape 268"/>
          <p:cNvSpPr>
            <a:spLocks noChangeArrowheads="1"/>
          </p:cNvSpPr>
          <p:nvPr/>
        </p:nvSpPr>
        <p:spPr bwMode="auto">
          <a:xfrm rot="5400000">
            <a:off x="11287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7" name="AutoShape 269"/>
          <p:cNvSpPr>
            <a:spLocks noChangeArrowheads="1"/>
          </p:cNvSpPr>
          <p:nvPr/>
        </p:nvSpPr>
        <p:spPr bwMode="auto">
          <a:xfrm rot="5400000">
            <a:off x="9255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8" name="AutoShape 270"/>
          <p:cNvSpPr>
            <a:spLocks noChangeArrowheads="1"/>
          </p:cNvSpPr>
          <p:nvPr/>
        </p:nvSpPr>
        <p:spPr bwMode="auto">
          <a:xfrm rot="5400000">
            <a:off x="7223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9" name="AutoShape 271"/>
          <p:cNvSpPr>
            <a:spLocks noChangeArrowheads="1"/>
          </p:cNvSpPr>
          <p:nvPr/>
        </p:nvSpPr>
        <p:spPr bwMode="auto">
          <a:xfrm rot="5400000">
            <a:off x="2553231" y="552554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0" name="AutoShape 272"/>
          <p:cNvSpPr>
            <a:spLocks noChangeArrowheads="1"/>
          </p:cNvSpPr>
          <p:nvPr/>
        </p:nvSpPr>
        <p:spPr bwMode="auto">
          <a:xfrm rot="5400000">
            <a:off x="2756431" y="552554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1" name="AutoShape 273"/>
          <p:cNvSpPr>
            <a:spLocks noChangeArrowheads="1"/>
          </p:cNvSpPr>
          <p:nvPr/>
        </p:nvSpPr>
        <p:spPr bwMode="auto">
          <a:xfrm rot="5400000">
            <a:off x="2959631" y="552554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2" name="AutoShape 274"/>
          <p:cNvSpPr>
            <a:spLocks noChangeArrowheads="1"/>
          </p:cNvSpPr>
          <p:nvPr/>
        </p:nvSpPr>
        <p:spPr bwMode="auto">
          <a:xfrm rot="5400000">
            <a:off x="23479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3" name="AutoShape 275"/>
          <p:cNvSpPr>
            <a:spLocks noChangeArrowheads="1"/>
          </p:cNvSpPr>
          <p:nvPr/>
        </p:nvSpPr>
        <p:spPr bwMode="auto">
          <a:xfrm rot="5400000">
            <a:off x="21447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4" name="AutoShape 276"/>
          <p:cNvSpPr>
            <a:spLocks noChangeArrowheads="1"/>
          </p:cNvSpPr>
          <p:nvPr/>
        </p:nvSpPr>
        <p:spPr bwMode="auto">
          <a:xfrm rot="5400000">
            <a:off x="19415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5" name="AutoShape 277"/>
          <p:cNvSpPr>
            <a:spLocks noChangeArrowheads="1"/>
          </p:cNvSpPr>
          <p:nvPr/>
        </p:nvSpPr>
        <p:spPr bwMode="auto">
          <a:xfrm rot="5400000">
            <a:off x="17383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6" name="AutoShape 278"/>
          <p:cNvSpPr>
            <a:spLocks noChangeArrowheads="1"/>
          </p:cNvSpPr>
          <p:nvPr/>
        </p:nvSpPr>
        <p:spPr bwMode="auto">
          <a:xfrm rot="5400000">
            <a:off x="1537231" y="5720277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7" name="AutoShape 279"/>
          <p:cNvSpPr>
            <a:spLocks noChangeArrowheads="1"/>
          </p:cNvSpPr>
          <p:nvPr/>
        </p:nvSpPr>
        <p:spPr bwMode="auto">
          <a:xfrm rot="5400000">
            <a:off x="13319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8" name="AutoShape 280"/>
          <p:cNvSpPr>
            <a:spLocks noChangeArrowheads="1"/>
          </p:cNvSpPr>
          <p:nvPr/>
        </p:nvSpPr>
        <p:spPr bwMode="auto">
          <a:xfrm rot="5400000">
            <a:off x="11287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9" name="AutoShape 281"/>
          <p:cNvSpPr>
            <a:spLocks noChangeArrowheads="1"/>
          </p:cNvSpPr>
          <p:nvPr/>
        </p:nvSpPr>
        <p:spPr bwMode="auto">
          <a:xfrm rot="5400000">
            <a:off x="9255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0" name="AutoShape 282"/>
          <p:cNvSpPr>
            <a:spLocks noChangeArrowheads="1"/>
          </p:cNvSpPr>
          <p:nvPr/>
        </p:nvSpPr>
        <p:spPr bwMode="auto">
          <a:xfrm rot="5400000">
            <a:off x="7223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1" name="AutoShape 283"/>
          <p:cNvSpPr>
            <a:spLocks noChangeArrowheads="1"/>
          </p:cNvSpPr>
          <p:nvPr/>
        </p:nvSpPr>
        <p:spPr bwMode="auto">
          <a:xfrm rot="5400000">
            <a:off x="2553231" y="5720277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2" name="AutoShape 284"/>
          <p:cNvSpPr>
            <a:spLocks noChangeArrowheads="1"/>
          </p:cNvSpPr>
          <p:nvPr/>
        </p:nvSpPr>
        <p:spPr bwMode="auto">
          <a:xfrm rot="5400000">
            <a:off x="2756431" y="5720277"/>
            <a:ext cx="78316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3" name="AutoShape 285"/>
          <p:cNvSpPr>
            <a:spLocks noChangeArrowheads="1"/>
          </p:cNvSpPr>
          <p:nvPr/>
        </p:nvSpPr>
        <p:spPr bwMode="auto">
          <a:xfrm rot="5400000">
            <a:off x="2959631" y="5720277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4" name="AutoShape 286"/>
          <p:cNvSpPr>
            <a:spLocks noChangeArrowheads="1"/>
          </p:cNvSpPr>
          <p:nvPr/>
        </p:nvSpPr>
        <p:spPr bwMode="auto">
          <a:xfrm rot="5400000">
            <a:off x="2346856" y="591183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5" name="AutoShape 287"/>
          <p:cNvSpPr>
            <a:spLocks noChangeArrowheads="1"/>
          </p:cNvSpPr>
          <p:nvPr/>
        </p:nvSpPr>
        <p:spPr bwMode="auto">
          <a:xfrm rot="5400000">
            <a:off x="2143656" y="591183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6" name="AutoShape 288"/>
          <p:cNvSpPr>
            <a:spLocks noChangeArrowheads="1"/>
          </p:cNvSpPr>
          <p:nvPr/>
        </p:nvSpPr>
        <p:spPr bwMode="auto">
          <a:xfrm rot="5400000">
            <a:off x="1940456" y="591183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7" name="AutoShape 289"/>
          <p:cNvSpPr>
            <a:spLocks noChangeArrowheads="1"/>
          </p:cNvSpPr>
          <p:nvPr/>
        </p:nvSpPr>
        <p:spPr bwMode="auto">
          <a:xfrm rot="5400000">
            <a:off x="1737256" y="591183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8" name="AutoShape 290"/>
          <p:cNvSpPr>
            <a:spLocks noChangeArrowheads="1"/>
          </p:cNvSpPr>
          <p:nvPr/>
        </p:nvSpPr>
        <p:spPr bwMode="auto">
          <a:xfrm rot="5400000">
            <a:off x="1536173" y="591395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9" name="AutoShape 291"/>
          <p:cNvSpPr>
            <a:spLocks noChangeArrowheads="1"/>
          </p:cNvSpPr>
          <p:nvPr/>
        </p:nvSpPr>
        <p:spPr bwMode="auto">
          <a:xfrm rot="5400000">
            <a:off x="1330856" y="591183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0" name="AutoShape 292"/>
          <p:cNvSpPr>
            <a:spLocks noChangeArrowheads="1"/>
          </p:cNvSpPr>
          <p:nvPr/>
        </p:nvSpPr>
        <p:spPr bwMode="auto">
          <a:xfrm rot="5400000">
            <a:off x="1127656" y="591183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1" name="AutoShape 293"/>
          <p:cNvSpPr>
            <a:spLocks noChangeArrowheads="1"/>
          </p:cNvSpPr>
          <p:nvPr/>
        </p:nvSpPr>
        <p:spPr bwMode="auto">
          <a:xfrm rot="5400000">
            <a:off x="924456" y="591183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2" name="AutoShape 294"/>
          <p:cNvSpPr>
            <a:spLocks noChangeArrowheads="1"/>
          </p:cNvSpPr>
          <p:nvPr/>
        </p:nvSpPr>
        <p:spPr bwMode="auto">
          <a:xfrm rot="5400000">
            <a:off x="721256" y="591183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3" name="AutoShape 295"/>
          <p:cNvSpPr>
            <a:spLocks noChangeArrowheads="1"/>
          </p:cNvSpPr>
          <p:nvPr/>
        </p:nvSpPr>
        <p:spPr bwMode="auto">
          <a:xfrm rot="5400000">
            <a:off x="2552173" y="591395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4" name="AutoShape 296"/>
          <p:cNvSpPr>
            <a:spLocks noChangeArrowheads="1"/>
          </p:cNvSpPr>
          <p:nvPr/>
        </p:nvSpPr>
        <p:spPr bwMode="auto">
          <a:xfrm rot="5400000">
            <a:off x="2755373" y="591395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5" name="AutoShape 297"/>
          <p:cNvSpPr>
            <a:spLocks noChangeArrowheads="1"/>
          </p:cNvSpPr>
          <p:nvPr/>
        </p:nvSpPr>
        <p:spPr bwMode="auto">
          <a:xfrm rot="5400000">
            <a:off x="2958573" y="5913951"/>
            <a:ext cx="80433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6" name="AutoShape 298"/>
          <p:cNvSpPr>
            <a:spLocks noChangeArrowheads="1"/>
          </p:cNvSpPr>
          <p:nvPr/>
        </p:nvSpPr>
        <p:spPr bwMode="auto">
          <a:xfrm rot="5400000">
            <a:off x="2346856" y="610657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7" name="AutoShape 299"/>
          <p:cNvSpPr>
            <a:spLocks noChangeArrowheads="1"/>
          </p:cNvSpPr>
          <p:nvPr/>
        </p:nvSpPr>
        <p:spPr bwMode="auto">
          <a:xfrm rot="5400000">
            <a:off x="2143656" y="610657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8" name="AutoShape 300"/>
          <p:cNvSpPr>
            <a:spLocks noChangeArrowheads="1"/>
          </p:cNvSpPr>
          <p:nvPr/>
        </p:nvSpPr>
        <p:spPr bwMode="auto">
          <a:xfrm rot="5400000">
            <a:off x="1940456" y="6106570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9" name="AutoShape 301"/>
          <p:cNvSpPr>
            <a:spLocks noChangeArrowheads="1"/>
          </p:cNvSpPr>
          <p:nvPr/>
        </p:nvSpPr>
        <p:spPr bwMode="auto">
          <a:xfrm rot="5400000">
            <a:off x="1737256" y="610657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0" name="AutoShape 302"/>
          <p:cNvSpPr>
            <a:spLocks noChangeArrowheads="1"/>
          </p:cNvSpPr>
          <p:nvPr/>
        </p:nvSpPr>
        <p:spPr bwMode="auto">
          <a:xfrm rot="5400000">
            <a:off x="1536173" y="61086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1" name="AutoShape 303"/>
          <p:cNvSpPr>
            <a:spLocks noChangeArrowheads="1"/>
          </p:cNvSpPr>
          <p:nvPr/>
        </p:nvSpPr>
        <p:spPr bwMode="auto">
          <a:xfrm rot="5400000">
            <a:off x="1330856" y="610657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2" name="AutoShape 304"/>
          <p:cNvSpPr>
            <a:spLocks noChangeArrowheads="1"/>
          </p:cNvSpPr>
          <p:nvPr/>
        </p:nvSpPr>
        <p:spPr bwMode="auto">
          <a:xfrm rot="5400000">
            <a:off x="1127656" y="610657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3" name="AutoShape 305"/>
          <p:cNvSpPr>
            <a:spLocks noChangeArrowheads="1"/>
          </p:cNvSpPr>
          <p:nvPr/>
        </p:nvSpPr>
        <p:spPr bwMode="auto">
          <a:xfrm rot="5400000">
            <a:off x="924456" y="6106570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4" name="AutoShape 306"/>
          <p:cNvSpPr>
            <a:spLocks noChangeArrowheads="1"/>
          </p:cNvSpPr>
          <p:nvPr/>
        </p:nvSpPr>
        <p:spPr bwMode="auto">
          <a:xfrm rot="5400000">
            <a:off x="721256" y="610657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5" name="AutoShape 307"/>
          <p:cNvSpPr>
            <a:spLocks noChangeArrowheads="1"/>
          </p:cNvSpPr>
          <p:nvPr/>
        </p:nvSpPr>
        <p:spPr bwMode="auto">
          <a:xfrm rot="5400000">
            <a:off x="2552173" y="61086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6" name="AutoShape 308"/>
          <p:cNvSpPr>
            <a:spLocks noChangeArrowheads="1"/>
          </p:cNvSpPr>
          <p:nvPr/>
        </p:nvSpPr>
        <p:spPr bwMode="auto">
          <a:xfrm rot="5400000">
            <a:off x="2755373" y="61086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7" name="AutoShape 309"/>
          <p:cNvSpPr>
            <a:spLocks noChangeArrowheads="1"/>
          </p:cNvSpPr>
          <p:nvPr/>
        </p:nvSpPr>
        <p:spPr bwMode="auto">
          <a:xfrm rot="5400000">
            <a:off x="2958573" y="61086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624341" y="4953859"/>
            <a:ext cx="148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GB" i="1" dirty="0">
                <a:solidFill>
                  <a:prstClr val="black"/>
                </a:solidFill>
                <a:latin typeface="Arial"/>
              </a:rPr>
              <a:t>et cetera</a:t>
            </a:r>
          </a:p>
        </p:txBody>
      </p:sp>
      <p:cxnSp>
        <p:nvCxnSpPr>
          <p:cNvPr id="1025" name="Gerade Verbindung mit Pfeil 1024"/>
          <p:cNvCxnSpPr/>
          <p:nvPr/>
        </p:nvCxnSpPr>
        <p:spPr>
          <a:xfrm>
            <a:off x="1839936" y="4602717"/>
            <a:ext cx="6400" cy="82757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" name="Textfeld 326"/>
          <p:cNvSpPr txBox="1"/>
          <p:nvPr/>
        </p:nvSpPr>
        <p:spPr>
          <a:xfrm>
            <a:off x="53614" y="49361"/>
            <a:ext cx="1205252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sz="2400" dirty="0">
                <a:solidFill>
                  <a:prstClr val="black"/>
                </a:solidFill>
                <a:latin typeface="Arial"/>
              </a:rPr>
              <a:t>Sketch of Recurrent Mass Selection. Select across several cycles. </a:t>
            </a:r>
          </a:p>
        </p:txBody>
      </p:sp>
      <p:sp>
        <p:nvSpPr>
          <p:cNvPr id="252" name="Rechteck 251"/>
          <p:cNvSpPr/>
          <p:nvPr/>
        </p:nvSpPr>
        <p:spPr>
          <a:xfrm>
            <a:off x="3382047" y="971081"/>
            <a:ext cx="8295480" cy="53140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GB" sz="2400">
              <a:solidFill>
                <a:prstClr val="white"/>
              </a:solidFill>
              <a:latin typeface="Arial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1456017" y="6367405"/>
            <a:ext cx="650124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5B255CE3-06F4-4E80-85AD-A0878CDD5C50}" type="slidenum">
              <a:rPr lang="en-US"/>
              <a:pPr/>
              <a:t>13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301455-63CA-4D00-BB8E-EAEA137FD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002" y="567068"/>
            <a:ext cx="8727139" cy="58180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F72A71-C59D-4E68-83F7-38006BADF620}"/>
              </a:ext>
            </a:extLst>
          </p:cNvPr>
          <p:cNvSpPr txBox="1"/>
          <p:nvPr/>
        </p:nvSpPr>
        <p:spPr>
          <a:xfrm>
            <a:off x="3401198" y="5992215"/>
            <a:ext cx="2694802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Let them through or not</a:t>
            </a:r>
          </a:p>
        </p:txBody>
      </p:sp>
    </p:spTree>
    <p:extLst>
      <p:ext uri="{BB962C8B-B14F-4D97-AF65-F5344CB8AC3E}">
        <p14:creationId xmlns:p14="http://schemas.microsoft.com/office/powerpoint/2010/main" val="1523807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905" y="640080"/>
            <a:ext cx="8598961" cy="573264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390659" y="884349"/>
            <a:ext cx="2897747" cy="54830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65680" y="1022287"/>
            <a:ext cx="2540000" cy="87418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 rot="5400000">
            <a:off x="22928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 rot="5400000">
            <a:off x="20896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 rot="5400000">
            <a:off x="18864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 rot="5400000">
            <a:off x="16832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 rot="5400000">
            <a:off x="1482196" y="111753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 rot="5400000">
            <a:off x="12768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" name="AutoShape 10"/>
          <p:cNvSpPr>
            <a:spLocks noChangeArrowheads="1"/>
          </p:cNvSpPr>
          <p:nvPr/>
        </p:nvSpPr>
        <p:spPr bwMode="auto">
          <a:xfrm rot="5400000">
            <a:off x="10736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9" name="AutoShape 11"/>
          <p:cNvSpPr>
            <a:spLocks noChangeArrowheads="1"/>
          </p:cNvSpPr>
          <p:nvPr/>
        </p:nvSpPr>
        <p:spPr bwMode="auto">
          <a:xfrm rot="5400000">
            <a:off x="8704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0" name="AutoShape 12"/>
          <p:cNvSpPr>
            <a:spLocks noChangeArrowheads="1"/>
          </p:cNvSpPr>
          <p:nvPr/>
        </p:nvSpPr>
        <p:spPr bwMode="auto">
          <a:xfrm rot="5400000">
            <a:off x="667280" y="111542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1" name="AutoShape 13"/>
          <p:cNvSpPr>
            <a:spLocks noChangeArrowheads="1"/>
          </p:cNvSpPr>
          <p:nvPr/>
        </p:nvSpPr>
        <p:spPr bwMode="auto">
          <a:xfrm rot="5400000">
            <a:off x="2498196" y="111753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2" name="AutoShape 14"/>
          <p:cNvSpPr>
            <a:spLocks noChangeArrowheads="1"/>
          </p:cNvSpPr>
          <p:nvPr/>
        </p:nvSpPr>
        <p:spPr bwMode="auto">
          <a:xfrm rot="5400000">
            <a:off x="2701396" y="111753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auto">
          <a:xfrm rot="5400000">
            <a:off x="2904596" y="111753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4" name="AutoShape 16"/>
          <p:cNvSpPr>
            <a:spLocks noChangeArrowheads="1"/>
          </p:cNvSpPr>
          <p:nvPr/>
        </p:nvSpPr>
        <p:spPr bwMode="auto">
          <a:xfrm rot="5400000">
            <a:off x="22928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5" name="AutoShape 17"/>
          <p:cNvSpPr>
            <a:spLocks noChangeArrowheads="1"/>
          </p:cNvSpPr>
          <p:nvPr/>
        </p:nvSpPr>
        <p:spPr bwMode="auto">
          <a:xfrm rot="5400000">
            <a:off x="20896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6" name="AutoShape 18"/>
          <p:cNvSpPr>
            <a:spLocks noChangeArrowheads="1"/>
          </p:cNvSpPr>
          <p:nvPr/>
        </p:nvSpPr>
        <p:spPr bwMode="auto">
          <a:xfrm rot="5400000">
            <a:off x="18864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" name="AutoShape 19"/>
          <p:cNvSpPr>
            <a:spLocks noChangeArrowheads="1"/>
          </p:cNvSpPr>
          <p:nvPr/>
        </p:nvSpPr>
        <p:spPr bwMode="auto">
          <a:xfrm rot="5400000">
            <a:off x="16832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" name="AutoShape 20"/>
          <p:cNvSpPr>
            <a:spLocks noChangeArrowheads="1"/>
          </p:cNvSpPr>
          <p:nvPr/>
        </p:nvSpPr>
        <p:spPr bwMode="auto">
          <a:xfrm rot="5400000">
            <a:off x="1482196" y="1312271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" name="AutoShape 21"/>
          <p:cNvSpPr>
            <a:spLocks noChangeArrowheads="1"/>
          </p:cNvSpPr>
          <p:nvPr/>
        </p:nvSpPr>
        <p:spPr bwMode="auto">
          <a:xfrm rot="5400000">
            <a:off x="12768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" name="AutoShape 22"/>
          <p:cNvSpPr>
            <a:spLocks noChangeArrowheads="1"/>
          </p:cNvSpPr>
          <p:nvPr/>
        </p:nvSpPr>
        <p:spPr bwMode="auto">
          <a:xfrm rot="5400000">
            <a:off x="10736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" name="AutoShape 23"/>
          <p:cNvSpPr>
            <a:spLocks noChangeArrowheads="1"/>
          </p:cNvSpPr>
          <p:nvPr/>
        </p:nvSpPr>
        <p:spPr bwMode="auto">
          <a:xfrm rot="5400000">
            <a:off x="8704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2" name="AutoShape 24"/>
          <p:cNvSpPr>
            <a:spLocks noChangeArrowheads="1"/>
          </p:cNvSpPr>
          <p:nvPr/>
        </p:nvSpPr>
        <p:spPr bwMode="auto">
          <a:xfrm rot="5400000">
            <a:off x="667280" y="1310154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3" name="AutoShape 25"/>
          <p:cNvSpPr>
            <a:spLocks noChangeArrowheads="1"/>
          </p:cNvSpPr>
          <p:nvPr/>
        </p:nvSpPr>
        <p:spPr bwMode="auto">
          <a:xfrm rot="5400000">
            <a:off x="2498196" y="131227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4" name="AutoShape 26"/>
          <p:cNvSpPr>
            <a:spLocks noChangeArrowheads="1"/>
          </p:cNvSpPr>
          <p:nvPr/>
        </p:nvSpPr>
        <p:spPr bwMode="auto">
          <a:xfrm rot="5400000">
            <a:off x="2701396" y="1312271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5" name="AutoShape 27"/>
          <p:cNvSpPr>
            <a:spLocks noChangeArrowheads="1"/>
          </p:cNvSpPr>
          <p:nvPr/>
        </p:nvSpPr>
        <p:spPr bwMode="auto">
          <a:xfrm rot="5400000">
            <a:off x="2904596" y="131227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6" name="AutoShape 28"/>
          <p:cNvSpPr>
            <a:spLocks noChangeArrowheads="1"/>
          </p:cNvSpPr>
          <p:nvPr/>
        </p:nvSpPr>
        <p:spPr bwMode="auto">
          <a:xfrm rot="5400000">
            <a:off x="22928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7" name="AutoShape 29"/>
          <p:cNvSpPr>
            <a:spLocks noChangeArrowheads="1"/>
          </p:cNvSpPr>
          <p:nvPr/>
        </p:nvSpPr>
        <p:spPr bwMode="auto">
          <a:xfrm rot="5400000">
            <a:off x="20896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8" name="AutoShape 30"/>
          <p:cNvSpPr>
            <a:spLocks noChangeArrowheads="1"/>
          </p:cNvSpPr>
          <p:nvPr/>
        </p:nvSpPr>
        <p:spPr bwMode="auto">
          <a:xfrm rot="5400000">
            <a:off x="18864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9" name="AutoShape 31"/>
          <p:cNvSpPr>
            <a:spLocks noChangeArrowheads="1"/>
          </p:cNvSpPr>
          <p:nvPr/>
        </p:nvSpPr>
        <p:spPr bwMode="auto">
          <a:xfrm rot="5400000">
            <a:off x="16832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0" name="AutoShape 32"/>
          <p:cNvSpPr>
            <a:spLocks noChangeArrowheads="1"/>
          </p:cNvSpPr>
          <p:nvPr/>
        </p:nvSpPr>
        <p:spPr bwMode="auto">
          <a:xfrm rot="5400000">
            <a:off x="1482197" y="150488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1" name="AutoShape 33"/>
          <p:cNvSpPr>
            <a:spLocks noChangeArrowheads="1"/>
          </p:cNvSpPr>
          <p:nvPr/>
        </p:nvSpPr>
        <p:spPr bwMode="auto">
          <a:xfrm rot="5400000">
            <a:off x="12768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2" name="AutoShape 34"/>
          <p:cNvSpPr>
            <a:spLocks noChangeArrowheads="1"/>
          </p:cNvSpPr>
          <p:nvPr/>
        </p:nvSpPr>
        <p:spPr bwMode="auto">
          <a:xfrm rot="5400000">
            <a:off x="10736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" name="AutoShape 35"/>
          <p:cNvSpPr>
            <a:spLocks noChangeArrowheads="1"/>
          </p:cNvSpPr>
          <p:nvPr/>
        </p:nvSpPr>
        <p:spPr bwMode="auto">
          <a:xfrm rot="5400000">
            <a:off x="8704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4" name="AutoShape 36"/>
          <p:cNvSpPr>
            <a:spLocks noChangeArrowheads="1"/>
          </p:cNvSpPr>
          <p:nvPr/>
        </p:nvSpPr>
        <p:spPr bwMode="auto">
          <a:xfrm rot="5400000">
            <a:off x="667281" y="150277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5" name="AutoShape 37"/>
          <p:cNvSpPr>
            <a:spLocks noChangeArrowheads="1"/>
          </p:cNvSpPr>
          <p:nvPr/>
        </p:nvSpPr>
        <p:spPr bwMode="auto">
          <a:xfrm rot="5400000">
            <a:off x="2498197" y="150488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6" name="AutoShape 38"/>
          <p:cNvSpPr>
            <a:spLocks noChangeArrowheads="1"/>
          </p:cNvSpPr>
          <p:nvPr/>
        </p:nvSpPr>
        <p:spPr bwMode="auto">
          <a:xfrm rot="5400000">
            <a:off x="2701397" y="150488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7" name="AutoShape 39"/>
          <p:cNvSpPr>
            <a:spLocks noChangeArrowheads="1"/>
          </p:cNvSpPr>
          <p:nvPr/>
        </p:nvSpPr>
        <p:spPr bwMode="auto">
          <a:xfrm rot="5400000">
            <a:off x="2904597" y="1504887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8" name="AutoShape 40"/>
          <p:cNvSpPr>
            <a:spLocks noChangeArrowheads="1"/>
          </p:cNvSpPr>
          <p:nvPr/>
        </p:nvSpPr>
        <p:spPr bwMode="auto">
          <a:xfrm rot="5400000">
            <a:off x="22928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9" name="AutoShape 41"/>
          <p:cNvSpPr>
            <a:spLocks noChangeArrowheads="1"/>
          </p:cNvSpPr>
          <p:nvPr/>
        </p:nvSpPr>
        <p:spPr bwMode="auto">
          <a:xfrm rot="5400000">
            <a:off x="20896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0" name="AutoShape 42"/>
          <p:cNvSpPr>
            <a:spLocks noChangeArrowheads="1"/>
          </p:cNvSpPr>
          <p:nvPr/>
        </p:nvSpPr>
        <p:spPr bwMode="auto">
          <a:xfrm rot="5400000">
            <a:off x="18864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1" name="AutoShape 43"/>
          <p:cNvSpPr>
            <a:spLocks noChangeArrowheads="1"/>
          </p:cNvSpPr>
          <p:nvPr/>
        </p:nvSpPr>
        <p:spPr bwMode="auto">
          <a:xfrm rot="5400000">
            <a:off x="16832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2" name="AutoShape 44"/>
          <p:cNvSpPr>
            <a:spLocks noChangeArrowheads="1"/>
          </p:cNvSpPr>
          <p:nvPr/>
        </p:nvSpPr>
        <p:spPr bwMode="auto">
          <a:xfrm rot="5400000">
            <a:off x="1482197" y="169962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3" name="AutoShape 45"/>
          <p:cNvSpPr>
            <a:spLocks noChangeArrowheads="1"/>
          </p:cNvSpPr>
          <p:nvPr/>
        </p:nvSpPr>
        <p:spPr bwMode="auto">
          <a:xfrm rot="5400000">
            <a:off x="12768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4" name="AutoShape 46"/>
          <p:cNvSpPr>
            <a:spLocks noChangeArrowheads="1"/>
          </p:cNvSpPr>
          <p:nvPr/>
        </p:nvSpPr>
        <p:spPr bwMode="auto">
          <a:xfrm rot="5400000">
            <a:off x="10736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5" name="AutoShape 47"/>
          <p:cNvSpPr>
            <a:spLocks noChangeArrowheads="1"/>
          </p:cNvSpPr>
          <p:nvPr/>
        </p:nvSpPr>
        <p:spPr bwMode="auto">
          <a:xfrm rot="5400000">
            <a:off x="8704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6" name="AutoShape 48"/>
          <p:cNvSpPr>
            <a:spLocks noChangeArrowheads="1"/>
          </p:cNvSpPr>
          <p:nvPr/>
        </p:nvSpPr>
        <p:spPr bwMode="auto">
          <a:xfrm rot="5400000">
            <a:off x="667281" y="169750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7" name="AutoShape 49"/>
          <p:cNvSpPr>
            <a:spLocks noChangeArrowheads="1"/>
          </p:cNvSpPr>
          <p:nvPr/>
        </p:nvSpPr>
        <p:spPr bwMode="auto">
          <a:xfrm rot="5400000">
            <a:off x="2498197" y="169962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8" name="AutoShape 50"/>
          <p:cNvSpPr>
            <a:spLocks noChangeArrowheads="1"/>
          </p:cNvSpPr>
          <p:nvPr/>
        </p:nvSpPr>
        <p:spPr bwMode="auto">
          <a:xfrm rot="5400000">
            <a:off x="2701397" y="169962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9" name="AutoShape 51"/>
          <p:cNvSpPr>
            <a:spLocks noChangeArrowheads="1"/>
          </p:cNvSpPr>
          <p:nvPr/>
        </p:nvSpPr>
        <p:spPr bwMode="auto">
          <a:xfrm rot="5400000">
            <a:off x="2904597" y="169962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62" name="AutoShape 54"/>
          <p:cNvCxnSpPr>
            <a:cxnSpLocks noChangeShapeType="1"/>
            <a:stCxn id="214" idx="6"/>
            <a:endCxn id="63" idx="0"/>
          </p:cNvCxnSpPr>
          <p:nvPr/>
        </p:nvCxnSpPr>
        <p:spPr bwMode="auto">
          <a:xfrm flipH="1">
            <a:off x="1835681" y="1991808"/>
            <a:ext cx="4233" cy="253088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63" name="Rectangle 55"/>
          <p:cNvSpPr>
            <a:spLocks noChangeArrowheads="1"/>
          </p:cNvSpPr>
          <p:nvPr/>
        </p:nvSpPr>
        <p:spPr bwMode="auto">
          <a:xfrm>
            <a:off x="565680" y="2244896"/>
            <a:ext cx="2540000" cy="874184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0000"/>
            </a:solidFill>
            <a:miter lim="800000"/>
            <a:headEnd/>
            <a:tailEnd type="none" w="sm" len="lg"/>
          </a:ln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4" name="AutoShape 56"/>
          <p:cNvSpPr>
            <a:spLocks noChangeArrowheads="1"/>
          </p:cNvSpPr>
          <p:nvPr/>
        </p:nvSpPr>
        <p:spPr bwMode="auto">
          <a:xfrm rot="5400000">
            <a:off x="22928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5" name="AutoShape 57"/>
          <p:cNvSpPr>
            <a:spLocks noChangeArrowheads="1"/>
          </p:cNvSpPr>
          <p:nvPr/>
        </p:nvSpPr>
        <p:spPr bwMode="auto">
          <a:xfrm rot="5400000">
            <a:off x="20896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6" name="AutoShape 58"/>
          <p:cNvSpPr>
            <a:spLocks noChangeArrowheads="1"/>
          </p:cNvSpPr>
          <p:nvPr/>
        </p:nvSpPr>
        <p:spPr bwMode="auto">
          <a:xfrm rot="5400000">
            <a:off x="18864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7" name="AutoShape 59"/>
          <p:cNvSpPr>
            <a:spLocks noChangeArrowheads="1"/>
          </p:cNvSpPr>
          <p:nvPr/>
        </p:nvSpPr>
        <p:spPr bwMode="auto">
          <a:xfrm rot="5400000">
            <a:off x="16832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8" name="AutoShape 60"/>
          <p:cNvSpPr>
            <a:spLocks noChangeArrowheads="1"/>
          </p:cNvSpPr>
          <p:nvPr/>
        </p:nvSpPr>
        <p:spPr bwMode="auto">
          <a:xfrm rot="5400000">
            <a:off x="1482198" y="234014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9" name="AutoShape 61"/>
          <p:cNvSpPr>
            <a:spLocks noChangeArrowheads="1"/>
          </p:cNvSpPr>
          <p:nvPr/>
        </p:nvSpPr>
        <p:spPr bwMode="auto">
          <a:xfrm rot="5400000">
            <a:off x="1276881" y="2338031"/>
            <a:ext cx="78316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0" name="AutoShape 62"/>
          <p:cNvSpPr>
            <a:spLocks noChangeArrowheads="1"/>
          </p:cNvSpPr>
          <p:nvPr/>
        </p:nvSpPr>
        <p:spPr bwMode="auto">
          <a:xfrm rot="5400000">
            <a:off x="10736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1" name="AutoShape 63"/>
          <p:cNvSpPr>
            <a:spLocks noChangeArrowheads="1"/>
          </p:cNvSpPr>
          <p:nvPr/>
        </p:nvSpPr>
        <p:spPr bwMode="auto">
          <a:xfrm rot="5400000">
            <a:off x="8704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2" name="AutoShape 64"/>
          <p:cNvSpPr>
            <a:spLocks noChangeArrowheads="1"/>
          </p:cNvSpPr>
          <p:nvPr/>
        </p:nvSpPr>
        <p:spPr bwMode="auto">
          <a:xfrm rot="5400000">
            <a:off x="667281" y="233803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3" name="AutoShape 65"/>
          <p:cNvSpPr>
            <a:spLocks noChangeArrowheads="1"/>
          </p:cNvSpPr>
          <p:nvPr/>
        </p:nvSpPr>
        <p:spPr bwMode="auto">
          <a:xfrm rot="5400000">
            <a:off x="2498198" y="234014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4" name="AutoShape 66"/>
          <p:cNvSpPr>
            <a:spLocks noChangeArrowheads="1"/>
          </p:cNvSpPr>
          <p:nvPr/>
        </p:nvSpPr>
        <p:spPr bwMode="auto">
          <a:xfrm rot="5400000">
            <a:off x="2701398" y="234014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5" name="AutoShape 67"/>
          <p:cNvSpPr>
            <a:spLocks noChangeArrowheads="1"/>
          </p:cNvSpPr>
          <p:nvPr/>
        </p:nvSpPr>
        <p:spPr bwMode="auto">
          <a:xfrm rot="5400000">
            <a:off x="2904598" y="2340146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6" name="AutoShape 68"/>
          <p:cNvSpPr>
            <a:spLocks noChangeArrowheads="1"/>
          </p:cNvSpPr>
          <p:nvPr/>
        </p:nvSpPr>
        <p:spPr bwMode="auto">
          <a:xfrm rot="5400000">
            <a:off x="22928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7" name="AutoShape 69"/>
          <p:cNvSpPr>
            <a:spLocks noChangeArrowheads="1"/>
          </p:cNvSpPr>
          <p:nvPr/>
        </p:nvSpPr>
        <p:spPr bwMode="auto">
          <a:xfrm rot="5400000">
            <a:off x="20896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8" name="AutoShape 70"/>
          <p:cNvSpPr>
            <a:spLocks noChangeArrowheads="1"/>
          </p:cNvSpPr>
          <p:nvPr/>
        </p:nvSpPr>
        <p:spPr bwMode="auto">
          <a:xfrm rot="5400000">
            <a:off x="18864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9" name="AutoShape 71"/>
          <p:cNvSpPr>
            <a:spLocks noChangeArrowheads="1"/>
          </p:cNvSpPr>
          <p:nvPr/>
        </p:nvSpPr>
        <p:spPr bwMode="auto">
          <a:xfrm rot="5400000">
            <a:off x="16832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0" name="AutoShape 72"/>
          <p:cNvSpPr>
            <a:spLocks noChangeArrowheads="1"/>
          </p:cNvSpPr>
          <p:nvPr/>
        </p:nvSpPr>
        <p:spPr bwMode="auto">
          <a:xfrm rot="5400000">
            <a:off x="1482198" y="2534879"/>
            <a:ext cx="78317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1" name="AutoShape 73"/>
          <p:cNvSpPr>
            <a:spLocks noChangeArrowheads="1"/>
          </p:cNvSpPr>
          <p:nvPr/>
        </p:nvSpPr>
        <p:spPr bwMode="auto">
          <a:xfrm rot="5400000">
            <a:off x="12768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2" name="AutoShape 74"/>
          <p:cNvSpPr>
            <a:spLocks noChangeArrowheads="1"/>
          </p:cNvSpPr>
          <p:nvPr/>
        </p:nvSpPr>
        <p:spPr bwMode="auto">
          <a:xfrm rot="5400000">
            <a:off x="10736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3" name="AutoShape 75"/>
          <p:cNvSpPr>
            <a:spLocks noChangeArrowheads="1"/>
          </p:cNvSpPr>
          <p:nvPr/>
        </p:nvSpPr>
        <p:spPr bwMode="auto">
          <a:xfrm rot="5400000">
            <a:off x="8704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4" name="AutoShape 76"/>
          <p:cNvSpPr>
            <a:spLocks noChangeArrowheads="1"/>
          </p:cNvSpPr>
          <p:nvPr/>
        </p:nvSpPr>
        <p:spPr bwMode="auto">
          <a:xfrm rot="5400000">
            <a:off x="667281" y="253276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5" name="AutoShape 77"/>
          <p:cNvSpPr>
            <a:spLocks noChangeArrowheads="1"/>
          </p:cNvSpPr>
          <p:nvPr/>
        </p:nvSpPr>
        <p:spPr bwMode="auto">
          <a:xfrm rot="5400000">
            <a:off x="2498198" y="2534879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6" name="AutoShape 78"/>
          <p:cNvSpPr>
            <a:spLocks noChangeArrowheads="1"/>
          </p:cNvSpPr>
          <p:nvPr/>
        </p:nvSpPr>
        <p:spPr bwMode="auto">
          <a:xfrm rot="5400000">
            <a:off x="2701398" y="2534879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7" name="AutoShape 79"/>
          <p:cNvSpPr>
            <a:spLocks noChangeArrowheads="1"/>
          </p:cNvSpPr>
          <p:nvPr/>
        </p:nvSpPr>
        <p:spPr bwMode="auto">
          <a:xfrm rot="5400000">
            <a:off x="2904598" y="2534879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8" name="AutoShape 80"/>
          <p:cNvSpPr>
            <a:spLocks noChangeArrowheads="1"/>
          </p:cNvSpPr>
          <p:nvPr/>
        </p:nvSpPr>
        <p:spPr bwMode="auto">
          <a:xfrm rot="5400000">
            <a:off x="2291822" y="272643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9" name="AutoShape 81"/>
          <p:cNvSpPr>
            <a:spLocks noChangeArrowheads="1"/>
          </p:cNvSpPr>
          <p:nvPr/>
        </p:nvSpPr>
        <p:spPr bwMode="auto">
          <a:xfrm rot="5400000">
            <a:off x="2088622" y="2726439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0" name="AutoShape 82"/>
          <p:cNvSpPr>
            <a:spLocks noChangeArrowheads="1"/>
          </p:cNvSpPr>
          <p:nvPr/>
        </p:nvSpPr>
        <p:spPr bwMode="auto">
          <a:xfrm rot="5400000">
            <a:off x="1885422" y="272643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1" name="AutoShape 83"/>
          <p:cNvSpPr>
            <a:spLocks noChangeArrowheads="1"/>
          </p:cNvSpPr>
          <p:nvPr/>
        </p:nvSpPr>
        <p:spPr bwMode="auto">
          <a:xfrm rot="5400000">
            <a:off x="1682222" y="272643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2" name="AutoShape 84"/>
          <p:cNvSpPr>
            <a:spLocks noChangeArrowheads="1"/>
          </p:cNvSpPr>
          <p:nvPr/>
        </p:nvSpPr>
        <p:spPr bwMode="auto">
          <a:xfrm rot="5400000">
            <a:off x="1481140" y="272855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3" name="AutoShape 85"/>
          <p:cNvSpPr>
            <a:spLocks noChangeArrowheads="1"/>
          </p:cNvSpPr>
          <p:nvPr/>
        </p:nvSpPr>
        <p:spPr bwMode="auto">
          <a:xfrm rot="5400000">
            <a:off x="1275822" y="2726439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4" name="AutoShape 86"/>
          <p:cNvSpPr>
            <a:spLocks noChangeArrowheads="1"/>
          </p:cNvSpPr>
          <p:nvPr/>
        </p:nvSpPr>
        <p:spPr bwMode="auto">
          <a:xfrm rot="5400000">
            <a:off x="1072622" y="272643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5" name="AutoShape 87"/>
          <p:cNvSpPr>
            <a:spLocks noChangeArrowheads="1"/>
          </p:cNvSpPr>
          <p:nvPr/>
        </p:nvSpPr>
        <p:spPr bwMode="auto">
          <a:xfrm rot="5400000">
            <a:off x="869422" y="272643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6" name="AutoShape 88"/>
          <p:cNvSpPr>
            <a:spLocks noChangeArrowheads="1"/>
          </p:cNvSpPr>
          <p:nvPr/>
        </p:nvSpPr>
        <p:spPr bwMode="auto">
          <a:xfrm rot="5400000">
            <a:off x="666222" y="272643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7" name="AutoShape 89"/>
          <p:cNvSpPr>
            <a:spLocks noChangeArrowheads="1"/>
          </p:cNvSpPr>
          <p:nvPr/>
        </p:nvSpPr>
        <p:spPr bwMode="auto">
          <a:xfrm rot="5400000">
            <a:off x="2497140" y="272855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8" name="AutoShape 90"/>
          <p:cNvSpPr>
            <a:spLocks noChangeArrowheads="1"/>
          </p:cNvSpPr>
          <p:nvPr/>
        </p:nvSpPr>
        <p:spPr bwMode="auto">
          <a:xfrm rot="5400000">
            <a:off x="2700340" y="272855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9" name="AutoShape 91"/>
          <p:cNvSpPr>
            <a:spLocks noChangeArrowheads="1"/>
          </p:cNvSpPr>
          <p:nvPr/>
        </p:nvSpPr>
        <p:spPr bwMode="auto">
          <a:xfrm rot="5400000">
            <a:off x="2903540" y="272855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0" name="AutoShape 92"/>
          <p:cNvSpPr>
            <a:spLocks noChangeArrowheads="1"/>
          </p:cNvSpPr>
          <p:nvPr/>
        </p:nvSpPr>
        <p:spPr bwMode="auto">
          <a:xfrm rot="5400000">
            <a:off x="2291822" y="2921172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1" name="AutoShape 93"/>
          <p:cNvSpPr>
            <a:spLocks noChangeArrowheads="1"/>
          </p:cNvSpPr>
          <p:nvPr/>
        </p:nvSpPr>
        <p:spPr bwMode="auto">
          <a:xfrm rot="5400000">
            <a:off x="2088622" y="292117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2" name="AutoShape 94"/>
          <p:cNvSpPr>
            <a:spLocks noChangeArrowheads="1"/>
          </p:cNvSpPr>
          <p:nvPr/>
        </p:nvSpPr>
        <p:spPr bwMode="auto">
          <a:xfrm rot="5400000">
            <a:off x="1885422" y="2921172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3" name="AutoShape 95"/>
          <p:cNvSpPr>
            <a:spLocks noChangeArrowheads="1"/>
          </p:cNvSpPr>
          <p:nvPr/>
        </p:nvSpPr>
        <p:spPr bwMode="auto">
          <a:xfrm rot="5400000">
            <a:off x="1682222" y="292117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4" name="AutoShape 96"/>
          <p:cNvSpPr>
            <a:spLocks noChangeArrowheads="1"/>
          </p:cNvSpPr>
          <p:nvPr/>
        </p:nvSpPr>
        <p:spPr bwMode="auto">
          <a:xfrm rot="5400000">
            <a:off x="1481140" y="292328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5" name="AutoShape 97"/>
          <p:cNvSpPr>
            <a:spLocks noChangeArrowheads="1"/>
          </p:cNvSpPr>
          <p:nvPr/>
        </p:nvSpPr>
        <p:spPr bwMode="auto">
          <a:xfrm rot="5400000">
            <a:off x="1275822" y="2921172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6" name="AutoShape 98"/>
          <p:cNvSpPr>
            <a:spLocks noChangeArrowheads="1"/>
          </p:cNvSpPr>
          <p:nvPr/>
        </p:nvSpPr>
        <p:spPr bwMode="auto">
          <a:xfrm rot="5400000">
            <a:off x="1072622" y="2921172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7" name="AutoShape 99"/>
          <p:cNvSpPr>
            <a:spLocks noChangeArrowheads="1"/>
          </p:cNvSpPr>
          <p:nvPr/>
        </p:nvSpPr>
        <p:spPr bwMode="auto">
          <a:xfrm rot="5400000">
            <a:off x="869422" y="2921172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8" name="AutoShape 100"/>
          <p:cNvSpPr>
            <a:spLocks noChangeArrowheads="1"/>
          </p:cNvSpPr>
          <p:nvPr/>
        </p:nvSpPr>
        <p:spPr bwMode="auto">
          <a:xfrm rot="5400000">
            <a:off x="666222" y="292117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9" name="AutoShape 101"/>
          <p:cNvSpPr>
            <a:spLocks noChangeArrowheads="1"/>
          </p:cNvSpPr>
          <p:nvPr/>
        </p:nvSpPr>
        <p:spPr bwMode="auto">
          <a:xfrm rot="5400000">
            <a:off x="2497140" y="292328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0" name="AutoShape 102"/>
          <p:cNvSpPr>
            <a:spLocks noChangeArrowheads="1"/>
          </p:cNvSpPr>
          <p:nvPr/>
        </p:nvSpPr>
        <p:spPr bwMode="auto">
          <a:xfrm rot="5400000">
            <a:off x="2700340" y="292328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1" name="AutoShape 103"/>
          <p:cNvSpPr>
            <a:spLocks noChangeArrowheads="1"/>
          </p:cNvSpPr>
          <p:nvPr/>
        </p:nvSpPr>
        <p:spPr bwMode="auto">
          <a:xfrm rot="5400000">
            <a:off x="2903540" y="292328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2" name="Rectangle 104"/>
          <p:cNvSpPr>
            <a:spLocks noChangeArrowheads="1"/>
          </p:cNvSpPr>
          <p:nvPr/>
        </p:nvSpPr>
        <p:spPr bwMode="auto">
          <a:xfrm>
            <a:off x="565680" y="3544383"/>
            <a:ext cx="2540000" cy="87418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3" name="AutoShape 105"/>
          <p:cNvSpPr>
            <a:spLocks noChangeArrowheads="1"/>
          </p:cNvSpPr>
          <p:nvPr/>
        </p:nvSpPr>
        <p:spPr bwMode="auto">
          <a:xfrm rot="5400000">
            <a:off x="2292881" y="363751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4" name="AutoShape 106"/>
          <p:cNvSpPr>
            <a:spLocks noChangeArrowheads="1"/>
          </p:cNvSpPr>
          <p:nvPr/>
        </p:nvSpPr>
        <p:spPr bwMode="auto">
          <a:xfrm rot="5400000">
            <a:off x="2089681" y="363751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5" name="AutoShape 107"/>
          <p:cNvSpPr>
            <a:spLocks noChangeArrowheads="1"/>
          </p:cNvSpPr>
          <p:nvPr/>
        </p:nvSpPr>
        <p:spPr bwMode="auto">
          <a:xfrm rot="5400000">
            <a:off x="1886481" y="3637518"/>
            <a:ext cx="78316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6" name="AutoShape 108"/>
          <p:cNvSpPr>
            <a:spLocks noChangeArrowheads="1"/>
          </p:cNvSpPr>
          <p:nvPr/>
        </p:nvSpPr>
        <p:spPr bwMode="auto">
          <a:xfrm rot="5400000">
            <a:off x="1683281" y="363751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7" name="AutoShape 109"/>
          <p:cNvSpPr>
            <a:spLocks noChangeArrowheads="1"/>
          </p:cNvSpPr>
          <p:nvPr/>
        </p:nvSpPr>
        <p:spPr bwMode="auto">
          <a:xfrm rot="5400000">
            <a:off x="1482198" y="363963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8" name="AutoShape 110"/>
          <p:cNvSpPr>
            <a:spLocks noChangeArrowheads="1"/>
          </p:cNvSpPr>
          <p:nvPr/>
        </p:nvSpPr>
        <p:spPr bwMode="auto">
          <a:xfrm rot="5400000">
            <a:off x="1276881" y="3637518"/>
            <a:ext cx="78316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9" name="AutoShape 111"/>
          <p:cNvSpPr>
            <a:spLocks noChangeArrowheads="1"/>
          </p:cNvSpPr>
          <p:nvPr/>
        </p:nvSpPr>
        <p:spPr bwMode="auto">
          <a:xfrm rot="5400000">
            <a:off x="1073681" y="363751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0" name="AutoShape 112"/>
          <p:cNvSpPr>
            <a:spLocks noChangeArrowheads="1"/>
          </p:cNvSpPr>
          <p:nvPr/>
        </p:nvSpPr>
        <p:spPr bwMode="auto">
          <a:xfrm rot="5400000">
            <a:off x="870481" y="363751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1" name="AutoShape 113"/>
          <p:cNvSpPr>
            <a:spLocks noChangeArrowheads="1"/>
          </p:cNvSpPr>
          <p:nvPr/>
        </p:nvSpPr>
        <p:spPr bwMode="auto">
          <a:xfrm rot="5400000">
            <a:off x="667281" y="3637518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2" name="AutoShape 114"/>
          <p:cNvSpPr>
            <a:spLocks noChangeArrowheads="1"/>
          </p:cNvSpPr>
          <p:nvPr/>
        </p:nvSpPr>
        <p:spPr bwMode="auto">
          <a:xfrm rot="5400000">
            <a:off x="2498198" y="363963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3" name="AutoShape 115"/>
          <p:cNvSpPr>
            <a:spLocks noChangeArrowheads="1"/>
          </p:cNvSpPr>
          <p:nvPr/>
        </p:nvSpPr>
        <p:spPr bwMode="auto">
          <a:xfrm rot="5400000">
            <a:off x="2701398" y="363963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4" name="AutoShape 116"/>
          <p:cNvSpPr>
            <a:spLocks noChangeArrowheads="1"/>
          </p:cNvSpPr>
          <p:nvPr/>
        </p:nvSpPr>
        <p:spPr bwMode="auto">
          <a:xfrm rot="5400000">
            <a:off x="2904598" y="3639633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5" name="AutoShape 117"/>
          <p:cNvSpPr>
            <a:spLocks noChangeArrowheads="1"/>
          </p:cNvSpPr>
          <p:nvPr/>
        </p:nvSpPr>
        <p:spPr bwMode="auto">
          <a:xfrm rot="5400000">
            <a:off x="22928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6" name="AutoShape 118"/>
          <p:cNvSpPr>
            <a:spLocks noChangeArrowheads="1"/>
          </p:cNvSpPr>
          <p:nvPr/>
        </p:nvSpPr>
        <p:spPr bwMode="auto">
          <a:xfrm rot="5400000">
            <a:off x="20896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7" name="AutoShape 119"/>
          <p:cNvSpPr>
            <a:spLocks noChangeArrowheads="1"/>
          </p:cNvSpPr>
          <p:nvPr/>
        </p:nvSpPr>
        <p:spPr bwMode="auto">
          <a:xfrm rot="5400000">
            <a:off x="18864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8" name="AutoShape 120"/>
          <p:cNvSpPr>
            <a:spLocks noChangeArrowheads="1"/>
          </p:cNvSpPr>
          <p:nvPr/>
        </p:nvSpPr>
        <p:spPr bwMode="auto">
          <a:xfrm rot="5400000">
            <a:off x="16832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9" name="AutoShape 121"/>
          <p:cNvSpPr>
            <a:spLocks noChangeArrowheads="1"/>
          </p:cNvSpPr>
          <p:nvPr/>
        </p:nvSpPr>
        <p:spPr bwMode="auto">
          <a:xfrm rot="5400000">
            <a:off x="1482198" y="3834366"/>
            <a:ext cx="78317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0" name="AutoShape 122"/>
          <p:cNvSpPr>
            <a:spLocks noChangeArrowheads="1"/>
          </p:cNvSpPr>
          <p:nvPr/>
        </p:nvSpPr>
        <p:spPr bwMode="auto">
          <a:xfrm rot="5400000">
            <a:off x="12768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1" name="AutoShape 123"/>
          <p:cNvSpPr>
            <a:spLocks noChangeArrowheads="1"/>
          </p:cNvSpPr>
          <p:nvPr/>
        </p:nvSpPr>
        <p:spPr bwMode="auto">
          <a:xfrm rot="5400000">
            <a:off x="10736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2" name="AutoShape 124"/>
          <p:cNvSpPr>
            <a:spLocks noChangeArrowheads="1"/>
          </p:cNvSpPr>
          <p:nvPr/>
        </p:nvSpPr>
        <p:spPr bwMode="auto">
          <a:xfrm rot="5400000">
            <a:off x="8704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3" name="AutoShape 125"/>
          <p:cNvSpPr>
            <a:spLocks noChangeArrowheads="1"/>
          </p:cNvSpPr>
          <p:nvPr/>
        </p:nvSpPr>
        <p:spPr bwMode="auto">
          <a:xfrm rot="5400000">
            <a:off x="667281" y="383225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4" name="AutoShape 126"/>
          <p:cNvSpPr>
            <a:spLocks noChangeArrowheads="1"/>
          </p:cNvSpPr>
          <p:nvPr/>
        </p:nvSpPr>
        <p:spPr bwMode="auto">
          <a:xfrm rot="5400000">
            <a:off x="2498198" y="383436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5" name="AutoShape 127"/>
          <p:cNvSpPr>
            <a:spLocks noChangeArrowheads="1"/>
          </p:cNvSpPr>
          <p:nvPr/>
        </p:nvSpPr>
        <p:spPr bwMode="auto">
          <a:xfrm rot="5400000">
            <a:off x="2701398" y="3834366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6" name="AutoShape 128"/>
          <p:cNvSpPr>
            <a:spLocks noChangeArrowheads="1"/>
          </p:cNvSpPr>
          <p:nvPr/>
        </p:nvSpPr>
        <p:spPr bwMode="auto">
          <a:xfrm rot="5400000">
            <a:off x="2904598" y="383436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7" name="AutoShape 129"/>
          <p:cNvSpPr>
            <a:spLocks noChangeArrowheads="1"/>
          </p:cNvSpPr>
          <p:nvPr/>
        </p:nvSpPr>
        <p:spPr bwMode="auto">
          <a:xfrm rot="5400000">
            <a:off x="2291822" y="402592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8" name="AutoShape 130"/>
          <p:cNvSpPr>
            <a:spLocks noChangeArrowheads="1"/>
          </p:cNvSpPr>
          <p:nvPr/>
        </p:nvSpPr>
        <p:spPr bwMode="auto">
          <a:xfrm rot="5400000">
            <a:off x="2088622" y="402592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9" name="AutoShape 131"/>
          <p:cNvSpPr>
            <a:spLocks noChangeArrowheads="1"/>
          </p:cNvSpPr>
          <p:nvPr/>
        </p:nvSpPr>
        <p:spPr bwMode="auto">
          <a:xfrm rot="5400000">
            <a:off x="1885422" y="402592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0" name="AutoShape 132"/>
          <p:cNvSpPr>
            <a:spLocks noChangeArrowheads="1"/>
          </p:cNvSpPr>
          <p:nvPr/>
        </p:nvSpPr>
        <p:spPr bwMode="auto">
          <a:xfrm rot="5400000">
            <a:off x="1682222" y="402592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1" name="AutoShape 133"/>
          <p:cNvSpPr>
            <a:spLocks noChangeArrowheads="1"/>
          </p:cNvSpPr>
          <p:nvPr/>
        </p:nvSpPr>
        <p:spPr bwMode="auto">
          <a:xfrm rot="5400000">
            <a:off x="1481140" y="4028042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2" name="AutoShape 134"/>
          <p:cNvSpPr>
            <a:spLocks noChangeArrowheads="1"/>
          </p:cNvSpPr>
          <p:nvPr/>
        </p:nvSpPr>
        <p:spPr bwMode="auto">
          <a:xfrm rot="5400000">
            <a:off x="1275822" y="402592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3" name="AutoShape 135"/>
          <p:cNvSpPr>
            <a:spLocks noChangeArrowheads="1"/>
          </p:cNvSpPr>
          <p:nvPr/>
        </p:nvSpPr>
        <p:spPr bwMode="auto">
          <a:xfrm rot="5400000">
            <a:off x="1072622" y="402592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4" name="AutoShape 136"/>
          <p:cNvSpPr>
            <a:spLocks noChangeArrowheads="1"/>
          </p:cNvSpPr>
          <p:nvPr/>
        </p:nvSpPr>
        <p:spPr bwMode="auto">
          <a:xfrm rot="5400000">
            <a:off x="869422" y="4025926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5" name="AutoShape 137"/>
          <p:cNvSpPr>
            <a:spLocks noChangeArrowheads="1"/>
          </p:cNvSpPr>
          <p:nvPr/>
        </p:nvSpPr>
        <p:spPr bwMode="auto">
          <a:xfrm rot="5400000">
            <a:off x="666222" y="4025926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6" name="AutoShape 138"/>
          <p:cNvSpPr>
            <a:spLocks noChangeArrowheads="1"/>
          </p:cNvSpPr>
          <p:nvPr/>
        </p:nvSpPr>
        <p:spPr bwMode="auto">
          <a:xfrm rot="5400000">
            <a:off x="2497140" y="4028042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7" name="AutoShape 139"/>
          <p:cNvSpPr>
            <a:spLocks noChangeArrowheads="1"/>
          </p:cNvSpPr>
          <p:nvPr/>
        </p:nvSpPr>
        <p:spPr bwMode="auto">
          <a:xfrm rot="5400000">
            <a:off x="2700340" y="4028042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8" name="AutoShape 140"/>
          <p:cNvSpPr>
            <a:spLocks noChangeArrowheads="1"/>
          </p:cNvSpPr>
          <p:nvPr/>
        </p:nvSpPr>
        <p:spPr bwMode="auto">
          <a:xfrm rot="5400000">
            <a:off x="2903540" y="4028042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9" name="AutoShape 141"/>
          <p:cNvSpPr>
            <a:spLocks noChangeArrowheads="1"/>
          </p:cNvSpPr>
          <p:nvPr/>
        </p:nvSpPr>
        <p:spPr bwMode="auto">
          <a:xfrm rot="5400000">
            <a:off x="2291822" y="422065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0" name="AutoShape 142"/>
          <p:cNvSpPr>
            <a:spLocks noChangeArrowheads="1"/>
          </p:cNvSpPr>
          <p:nvPr/>
        </p:nvSpPr>
        <p:spPr bwMode="auto">
          <a:xfrm rot="5400000">
            <a:off x="2088622" y="422065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1" name="AutoShape 143"/>
          <p:cNvSpPr>
            <a:spLocks noChangeArrowheads="1"/>
          </p:cNvSpPr>
          <p:nvPr/>
        </p:nvSpPr>
        <p:spPr bwMode="auto">
          <a:xfrm rot="5400000">
            <a:off x="1885422" y="422065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2" name="AutoShape 144"/>
          <p:cNvSpPr>
            <a:spLocks noChangeArrowheads="1"/>
          </p:cNvSpPr>
          <p:nvPr/>
        </p:nvSpPr>
        <p:spPr bwMode="auto">
          <a:xfrm rot="5400000">
            <a:off x="1682222" y="422065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3" name="AutoShape 145"/>
          <p:cNvSpPr>
            <a:spLocks noChangeArrowheads="1"/>
          </p:cNvSpPr>
          <p:nvPr/>
        </p:nvSpPr>
        <p:spPr bwMode="auto">
          <a:xfrm rot="5400000">
            <a:off x="1481140" y="422277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4" name="AutoShape 146"/>
          <p:cNvSpPr>
            <a:spLocks noChangeArrowheads="1"/>
          </p:cNvSpPr>
          <p:nvPr/>
        </p:nvSpPr>
        <p:spPr bwMode="auto">
          <a:xfrm rot="5400000">
            <a:off x="1275822" y="422065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5" name="AutoShape 147"/>
          <p:cNvSpPr>
            <a:spLocks noChangeArrowheads="1"/>
          </p:cNvSpPr>
          <p:nvPr/>
        </p:nvSpPr>
        <p:spPr bwMode="auto">
          <a:xfrm rot="5400000">
            <a:off x="1072622" y="4220659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6" name="AutoShape 148"/>
          <p:cNvSpPr>
            <a:spLocks noChangeArrowheads="1"/>
          </p:cNvSpPr>
          <p:nvPr/>
        </p:nvSpPr>
        <p:spPr bwMode="auto">
          <a:xfrm rot="5400000">
            <a:off x="869422" y="422065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7" name="AutoShape 149"/>
          <p:cNvSpPr>
            <a:spLocks noChangeArrowheads="1"/>
          </p:cNvSpPr>
          <p:nvPr/>
        </p:nvSpPr>
        <p:spPr bwMode="auto">
          <a:xfrm rot="5400000">
            <a:off x="666222" y="422065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8" name="AutoShape 150"/>
          <p:cNvSpPr>
            <a:spLocks noChangeArrowheads="1"/>
          </p:cNvSpPr>
          <p:nvPr/>
        </p:nvSpPr>
        <p:spPr bwMode="auto">
          <a:xfrm rot="5400000">
            <a:off x="2497140" y="422277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9" name="AutoShape 151"/>
          <p:cNvSpPr>
            <a:spLocks noChangeArrowheads="1"/>
          </p:cNvSpPr>
          <p:nvPr/>
        </p:nvSpPr>
        <p:spPr bwMode="auto">
          <a:xfrm rot="5400000">
            <a:off x="2700340" y="422277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0" name="AutoShape 152"/>
          <p:cNvSpPr>
            <a:spLocks noChangeArrowheads="1"/>
          </p:cNvSpPr>
          <p:nvPr/>
        </p:nvSpPr>
        <p:spPr bwMode="auto">
          <a:xfrm rot="5400000">
            <a:off x="2903540" y="4222775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162" name="AutoShape 154"/>
          <p:cNvCxnSpPr>
            <a:cxnSpLocks noChangeShapeType="1"/>
            <a:stCxn id="226" idx="4"/>
            <a:endCxn id="112" idx="0"/>
          </p:cNvCxnSpPr>
          <p:nvPr/>
        </p:nvCxnSpPr>
        <p:spPr bwMode="auto">
          <a:xfrm>
            <a:off x="1827213" y="3286150"/>
            <a:ext cx="8467" cy="2455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3" name="AutoShape 205"/>
          <p:cNvCxnSpPr>
            <a:cxnSpLocks noChangeShapeType="1"/>
            <a:stCxn id="55" idx="2"/>
          </p:cNvCxnSpPr>
          <p:nvPr/>
        </p:nvCxnSpPr>
        <p:spPr bwMode="auto">
          <a:xfrm>
            <a:off x="857781" y="1741954"/>
            <a:ext cx="977900" cy="3344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214" name="Oval 206"/>
          <p:cNvSpPr>
            <a:spLocks noChangeAspect="1" noChangeArrowheads="1"/>
          </p:cNvSpPr>
          <p:nvPr/>
        </p:nvSpPr>
        <p:spPr bwMode="auto">
          <a:xfrm>
            <a:off x="1829331" y="1986516"/>
            <a:ext cx="10583" cy="10584"/>
          </a:xfrm>
          <a:prstGeom prst="ellipse">
            <a:avLst/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215" name="AutoShape 207"/>
          <p:cNvCxnSpPr>
            <a:cxnSpLocks noChangeShapeType="1"/>
            <a:stCxn id="44" idx="2"/>
            <a:endCxn id="214" idx="6"/>
          </p:cNvCxnSpPr>
          <p:nvPr/>
        </p:nvCxnSpPr>
        <p:spPr bwMode="auto">
          <a:xfrm>
            <a:off x="666222" y="1560707"/>
            <a:ext cx="1173692" cy="431101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6" name="AutoShape 208"/>
          <p:cNvCxnSpPr>
            <a:cxnSpLocks noChangeShapeType="1"/>
            <a:stCxn id="50" idx="2"/>
          </p:cNvCxnSpPr>
          <p:nvPr/>
        </p:nvCxnSpPr>
        <p:spPr bwMode="auto">
          <a:xfrm flipH="1">
            <a:off x="1835681" y="1794871"/>
            <a:ext cx="91017" cy="2815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7" name="AutoShape 209"/>
          <p:cNvCxnSpPr>
            <a:cxnSpLocks noChangeShapeType="1"/>
            <a:stCxn id="43" idx="2"/>
            <a:endCxn id="214" idx="7"/>
          </p:cNvCxnSpPr>
          <p:nvPr/>
        </p:nvCxnSpPr>
        <p:spPr bwMode="auto">
          <a:xfrm>
            <a:off x="869422" y="1560707"/>
            <a:ext cx="968943" cy="42735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8" name="AutoShape 210"/>
          <p:cNvCxnSpPr>
            <a:cxnSpLocks noChangeShapeType="1"/>
            <a:stCxn id="42" idx="2"/>
            <a:endCxn id="214" idx="5"/>
          </p:cNvCxnSpPr>
          <p:nvPr/>
        </p:nvCxnSpPr>
        <p:spPr bwMode="auto">
          <a:xfrm>
            <a:off x="1072622" y="1560707"/>
            <a:ext cx="765743" cy="43484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9" name="AutoShape 211"/>
          <p:cNvCxnSpPr>
            <a:cxnSpLocks noChangeShapeType="1"/>
            <a:stCxn id="17" idx="2"/>
            <a:endCxn id="214" idx="7"/>
          </p:cNvCxnSpPr>
          <p:nvPr/>
        </p:nvCxnSpPr>
        <p:spPr bwMode="auto">
          <a:xfrm>
            <a:off x="1274764" y="1172918"/>
            <a:ext cx="563600" cy="815148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0" name="AutoShape 212"/>
          <p:cNvCxnSpPr>
            <a:cxnSpLocks noChangeShapeType="1"/>
            <a:stCxn id="28" idx="2"/>
            <a:endCxn id="214" idx="7"/>
          </p:cNvCxnSpPr>
          <p:nvPr/>
        </p:nvCxnSpPr>
        <p:spPr bwMode="auto">
          <a:xfrm>
            <a:off x="1480081" y="1369769"/>
            <a:ext cx="358284" cy="61829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1" name="AutoShape 213"/>
          <p:cNvCxnSpPr>
            <a:cxnSpLocks noChangeShapeType="1"/>
            <a:stCxn id="14" idx="2"/>
            <a:endCxn id="214" idx="7"/>
          </p:cNvCxnSpPr>
          <p:nvPr/>
        </p:nvCxnSpPr>
        <p:spPr bwMode="auto">
          <a:xfrm flipH="1">
            <a:off x="1838364" y="1172918"/>
            <a:ext cx="46000" cy="815148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2" name="AutoShape 214"/>
          <p:cNvCxnSpPr>
            <a:cxnSpLocks noChangeShapeType="1"/>
            <a:stCxn id="37" idx="2"/>
            <a:endCxn id="214" idx="7"/>
          </p:cNvCxnSpPr>
          <p:nvPr/>
        </p:nvCxnSpPr>
        <p:spPr bwMode="auto">
          <a:xfrm flipH="1">
            <a:off x="1838365" y="1560707"/>
            <a:ext cx="250257" cy="42735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3" name="AutoShape 215"/>
          <p:cNvCxnSpPr>
            <a:cxnSpLocks noChangeShapeType="1"/>
            <a:stCxn id="48" idx="2"/>
          </p:cNvCxnSpPr>
          <p:nvPr/>
        </p:nvCxnSpPr>
        <p:spPr bwMode="auto">
          <a:xfrm flipH="1">
            <a:off x="1835681" y="1794871"/>
            <a:ext cx="497417" cy="2815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4" name="AutoShape 216"/>
          <p:cNvCxnSpPr>
            <a:cxnSpLocks noChangeShapeType="1"/>
            <a:stCxn id="34" idx="2"/>
            <a:endCxn id="214" idx="6"/>
          </p:cNvCxnSpPr>
          <p:nvPr/>
        </p:nvCxnSpPr>
        <p:spPr bwMode="auto">
          <a:xfrm flipH="1">
            <a:off x="1839914" y="1369768"/>
            <a:ext cx="859367" cy="62204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5" name="AutoShape 217"/>
          <p:cNvCxnSpPr>
            <a:cxnSpLocks noChangeShapeType="1"/>
            <a:stCxn id="47" idx="2"/>
          </p:cNvCxnSpPr>
          <p:nvPr/>
        </p:nvCxnSpPr>
        <p:spPr bwMode="auto">
          <a:xfrm flipH="1">
            <a:off x="1835680" y="1602254"/>
            <a:ext cx="1109133" cy="4741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226" name="Oval 218"/>
          <p:cNvSpPr>
            <a:spLocks noChangeArrowheads="1"/>
          </p:cNvSpPr>
          <p:nvPr/>
        </p:nvSpPr>
        <p:spPr bwMode="auto">
          <a:xfrm>
            <a:off x="1818748" y="3271333"/>
            <a:ext cx="14817" cy="14816"/>
          </a:xfrm>
          <a:prstGeom prst="ellipse">
            <a:avLst/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228" name="AutoShape 220"/>
          <p:cNvCxnSpPr>
            <a:cxnSpLocks noChangeShapeType="1"/>
            <a:stCxn id="99" idx="2"/>
          </p:cNvCxnSpPr>
          <p:nvPr/>
        </p:nvCxnSpPr>
        <p:spPr bwMode="auto">
          <a:xfrm flipH="1">
            <a:off x="1831447" y="2829096"/>
            <a:ext cx="1113367" cy="46566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9" name="AutoShape 221"/>
          <p:cNvCxnSpPr>
            <a:cxnSpLocks noChangeShapeType="1"/>
            <a:stCxn id="87" idx="2"/>
          </p:cNvCxnSpPr>
          <p:nvPr/>
        </p:nvCxnSpPr>
        <p:spPr bwMode="auto">
          <a:xfrm flipH="1">
            <a:off x="1827214" y="2634363"/>
            <a:ext cx="1119717" cy="65828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0" name="AutoShape 222"/>
          <p:cNvCxnSpPr>
            <a:cxnSpLocks noChangeShapeType="1"/>
            <a:stCxn id="86" idx="2"/>
          </p:cNvCxnSpPr>
          <p:nvPr/>
        </p:nvCxnSpPr>
        <p:spPr bwMode="auto">
          <a:xfrm flipH="1">
            <a:off x="1831447" y="2634363"/>
            <a:ext cx="912284" cy="67098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1" name="AutoShape 223"/>
          <p:cNvCxnSpPr>
            <a:cxnSpLocks noChangeShapeType="1"/>
            <a:stCxn id="75" idx="2"/>
          </p:cNvCxnSpPr>
          <p:nvPr/>
        </p:nvCxnSpPr>
        <p:spPr bwMode="auto">
          <a:xfrm flipH="1">
            <a:off x="1827214" y="2439630"/>
            <a:ext cx="1119717" cy="85301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2" name="AutoShape 224"/>
          <p:cNvCxnSpPr>
            <a:cxnSpLocks noChangeShapeType="1"/>
            <a:stCxn id="89" idx="2"/>
          </p:cNvCxnSpPr>
          <p:nvPr/>
        </p:nvCxnSpPr>
        <p:spPr bwMode="auto">
          <a:xfrm flipH="1">
            <a:off x="1827214" y="2826980"/>
            <a:ext cx="302684" cy="46566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3" name="AutoShape 225"/>
          <p:cNvCxnSpPr>
            <a:cxnSpLocks noChangeShapeType="1"/>
            <a:stCxn id="66" idx="2"/>
          </p:cNvCxnSpPr>
          <p:nvPr/>
        </p:nvCxnSpPr>
        <p:spPr bwMode="auto">
          <a:xfrm flipH="1">
            <a:off x="1831447" y="2437514"/>
            <a:ext cx="97367" cy="8572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4" name="AutoShape 226"/>
          <p:cNvCxnSpPr>
            <a:cxnSpLocks noChangeShapeType="1"/>
            <a:stCxn id="81" idx="2"/>
          </p:cNvCxnSpPr>
          <p:nvPr/>
        </p:nvCxnSpPr>
        <p:spPr bwMode="auto">
          <a:xfrm>
            <a:off x="1319213" y="2632247"/>
            <a:ext cx="508000" cy="6604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5" name="AutoShape 227"/>
          <p:cNvCxnSpPr>
            <a:cxnSpLocks noChangeShapeType="1"/>
            <a:stCxn id="93" idx="2"/>
          </p:cNvCxnSpPr>
          <p:nvPr/>
        </p:nvCxnSpPr>
        <p:spPr bwMode="auto">
          <a:xfrm>
            <a:off x="1317098" y="2826981"/>
            <a:ext cx="503767" cy="46778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6" name="AutoShape 228"/>
          <p:cNvCxnSpPr>
            <a:cxnSpLocks noChangeShapeType="1"/>
            <a:stCxn id="105" idx="2"/>
          </p:cNvCxnSpPr>
          <p:nvPr/>
        </p:nvCxnSpPr>
        <p:spPr bwMode="auto">
          <a:xfrm>
            <a:off x="1317098" y="3021714"/>
            <a:ext cx="514349" cy="2836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7" name="AutoShape 229"/>
          <p:cNvCxnSpPr>
            <a:cxnSpLocks noChangeShapeType="1"/>
            <a:stCxn id="106" idx="2"/>
          </p:cNvCxnSpPr>
          <p:nvPr/>
        </p:nvCxnSpPr>
        <p:spPr bwMode="auto">
          <a:xfrm>
            <a:off x="1113897" y="3021713"/>
            <a:ext cx="719667" cy="2794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8" name="AutoShape 230"/>
          <p:cNvCxnSpPr>
            <a:cxnSpLocks noChangeShapeType="1"/>
            <a:stCxn id="72" idx="2"/>
          </p:cNvCxnSpPr>
          <p:nvPr/>
        </p:nvCxnSpPr>
        <p:spPr bwMode="auto">
          <a:xfrm>
            <a:off x="709613" y="2437514"/>
            <a:ext cx="1111251" cy="8572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9" name="AutoShape 231"/>
          <p:cNvCxnSpPr>
            <a:cxnSpLocks noChangeShapeType="1"/>
            <a:stCxn id="124" idx="2"/>
          </p:cNvCxnSpPr>
          <p:nvPr/>
        </p:nvCxnSpPr>
        <p:spPr bwMode="auto">
          <a:xfrm flipH="1">
            <a:off x="1829331" y="3739116"/>
            <a:ext cx="1117600" cy="86571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0" name="AutoShape 232"/>
          <p:cNvCxnSpPr>
            <a:cxnSpLocks noChangeShapeType="1"/>
            <a:stCxn id="135" idx="2"/>
          </p:cNvCxnSpPr>
          <p:nvPr/>
        </p:nvCxnSpPr>
        <p:spPr bwMode="auto">
          <a:xfrm flipH="1">
            <a:off x="1833565" y="3933850"/>
            <a:ext cx="910167" cy="65828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1" name="AutoShape 233"/>
          <p:cNvCxnSpPr>
            <a:cxnSpLocks noChangeShapeType="1"/>
            <a:stCxn id="147" idx="2"/>
          </p:cNvCxnSpPr>
          <p:nvPr/>
        </p:nvCxnSpPr>
        <p:spPr bwMode="auto">
          <a:xfrm flipH="1">
            <a:off x="1835680" y="4128583"/>
            <a:ext cx="905933" cy="4699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2" name="AutoShape 234"/>
          <p:cNvCxnSpPr>
            <a:cxnSpLocks noChangeShapeType="1"/>
            <a:stCxn id="148" idx="2"/>
          </p:cNvCxnSpPr>
          <p:nvPr/>
        </p:nvCxnSpPr>
        <p:spPr bwMode="auto">
          <a:xfrm flipH="1">
            <a:off x="1835680" y="4128583"/>
            <a:ext cx="1109133" cy="4699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3" name="AutoShape 235"/>
          <p:cNvCxnSpPr>
            <a:cxnSpLocks noChangeShapeType="1"/>
            <a:stCxn id="160" idx="2"/>
          </p:cNvCxnSpPr>
          <p:nvPr/>
        </p:nvCxnSpPr>
        <p:spPr bwMode="auto">
          <a:xfrm flipH="1">
            <a:off x="1833565" y="4321201"/>
            <a:ext cx="1111249" cy="2815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4" name="AutoShape 236"/>
          <p:cNvCxnSpPr>
            <a:cxnSpLocks noChangeShapeType="1"/>
            <a:stCxn id="126" idx="2"/>
          </p:cNvCxnSpPr>
          <p:nvPr/>
        </p:nvCxnSpPr>
        <p:spPr bwMode="auto">
          <a:xfrm flipH="1">
            <a:off x="1833565" y="3931733"/>
            <a:ext cx="298449" cy="6604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5" name="AutoShape 237"/>
          <p:cNvCxnSpPr>
            <a:cxnSpLocks noChangeShapeType="1"/>
            <a:stCxn id="141" idx="2"/>
          </p:cNvCxnSpPr>
          <p:nvPr/>
        </p:nvCxnSpPr>
        <p:spPr bwMode="auto">
          <a:xfrm>
            <a:off x="1522414" y="4128584"/>
            <a:ext cx="306917" cy="4614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6" name="AutoShape 238"/>
          <p:cNvCxnSpPr>
            <a:cxnSpLocks noChangeShapeType="1"/>
            <a:stCxn id="155" idx="2"/>
          </p:cNvCxnSpPr>
          <p:nvPr/>
        </p:nvCxnSpPr>
        <p:spPr bwMode="auto">
          <a:xfrm>
            <a:off x="1113898" y="4321201"/>
            <a:ext cx="715433" cy="2836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7" name="AutoShape 239"/>
          <p:cNvCxnSpPr>
            <a:cxnSpLocks noChangeShapeType="1"/>
            <a:stCxn id="144" idx="2"/>
          </p:cNvCxnSpPr>
          <p:nvPr/>
        </p:nvCxnSpPr>
        <p:spPr bwMode="auto">
          <a:xfrm>
            <a:off x="910697" y="4126468"/>
            <a:ext cx="912283" cy="4762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8" name="AutoShape 240"/>
          <p:cNvCxnSpPr>
            <a:cxnSpLocks noChangeShapeType="1"/>
            <a:stCxn id="121" idx="2"/>
          </p:cNvCxnSpPr>
          <p:nvPr/>
        </p:nvCxnSpPr>
        <p:spPr bwMode="auto">
          <a:xfrm>
            <a:off x="709614" y="3737001"/>
            <a:ext cx="1123951" cy="8657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9" name="AutoShape 241"/>
          <p:cNvCxnSpPr>
            <a:cxnSpLocks noChangeShapeType="1"/>
            <a:stCxn id="133" idx="2"/>
          </p:cNvCxnSpPr>
          <p:nvPr/>
        </p:nvCxnSpPr>
        <p:spPr bwMode="auto">
          <a:xfrm>
            <a:off x="709613" y="3931734"/>
            <a:ext cx="1126067" cy="6667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50" name="AutoShape 242"/>
          <p:cNvCxnSpPr>
            <a:cxnSpLocks noChangeShapeType="1"/>
            <a:stCxn id="145" idx="2"/>
          </p:cNvCxnSpPr>
          <p:nvPr/>
        </p:nvCxnSpPr>
        <p:spPr bwMode="auto">
          <a:xfrm>
            <a:off x="707498" y="4126467"/>
            <a:ext cx="1121833" cy="47836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269" name="Rectangle 261"/>
          <p:cNvSpPr>
            <a:spLocks noChangeArrowheads="1"/>
          </p:cNvSpPr>
          <p:nvPr/>
        </p:nvSpPr>
        <p:spPr bwMode="auto">
          <a:xfrm>
            <a:off x="620713" y="5430294"/>
            <a:ext cx="2540000" cy="874183"/>
          </a:xfrm>
          <a:prstGeom prst="rect">
            <a:avLst/>
          </a:prstGeom>
          <a:solidFill>
            <a:srgbClr val="FFFFFF">
              <a:alpha val="59999"/>
            </a:srgbClr>
          </a:solidFill>
          <a:ln w="19050" algn="ctr">
            <a:solidFill>
              <a:srgbClr val="000000"/>
            </a:solidFill>
            <a:miter lim="800000"/>
            <a:headEnd/>
            <a:tailEnd type="none" w="sm" len="lg"/>
          </a:ln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0" name="AutoShape 262"/>
          <p:cNvSpPr>
            <a:spLocks noChangeArrowheads="1"/>
          </p:cNvSpPr>
          <p:nvPr/>
        </p:nvSpPr>
        <p:spPr bwMode="auto">
          <a:xfrm rot="5400000">
            <a:off x="23479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1" name="AutoShape 263"/>
          <p:cNvSpPr>
            <a:spLocks noChangeArrowheads="1"/>
          </p:cNvSpPr>
          <p:nvPr/>
        </p:nvSpPr>
        <p:spPr bwMode="auto">
          <a:xfrm rot="5400000">
            <a:off x="21447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2" name="AutoShape 264"/>
          <p:cNvSpPr>
            <a:spLocks noChangeArrowheads="1"/>
          </p:cNvSpPr>
          <p:nvPr/>
        </p:nvSpPr>
        <p:spPr bwMode="auto">
          <a:xfrm rot="5400000">
            <a:off x="19415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3" name="AutoShape 265"/>
          <p:cNvSpPr>
            <a:spLocks noChangeArrowheads="1"/>
          </p:cNvSpPr>
          <p:nvPr/>
        </p:nvSpPr>
        <p:spPr bwMode="auto">
          <a:xfrm rot="5400000">
            <a:off x="17383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4" name="AutoShape 266"/>
          <p:cNvSpPr>
            <a:spLocks noChangeArrowheads="1"/>
          </p:cNvSpPr>
          <p:nvPr/>
        </p:nvSpPr>
        <p:spPr bwMode="auto">
          <a:xfrm rot="5400000">
            <a:off x="1537231" y="552554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5" name="AutoShape 267"/>
          <p:cNvSpPr>
            <a:spLocks noChangeArrowheads="1"/>
          </p:cNvSpPr>
          <p:nvPr/>
        </p:nvSpPr>
        <p:spPr bwMode="auto">
          <a:xfrm rot="5400000">
            <a:off x="13319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6" name="AutoShape 268"/>
          <p:cNvSpPr>
            <a:spLocks noChangeArrowheads="1"/>
          </p:cNvSpPr>
          <p:nvPr/>
        </p:nvSpPr>
        <p:spPr bwMode="auto">
          <a:xfrm rot="5400000">
            <a:off x="11287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7" name="AutoShape 269"/>
          <p:cNvSpPr>
            <a:spLocks noChangeArrowheads="1"/>
          </p:cNvSpPr>
          <p:nvPr/>
        </p:nvSpPr>
        <p:spPr bwMode="auto">
          <a:xfrm rot="5400000">
            <a:off x="9255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8" name="AutoShape 270"/>
          <p:cNvSpPr>
            <a:spLocks noChangeArrowheads="1"/>
          </p:cNvSpPr>
          <p:nvPr/>
        </p:nvSpPr>
        <p:spPr bwMode="auto">
          <a:xfrm rot="5400000">
            <a:off x="722314" y="552342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9" name="AutoShape 271"/>
          <p:cNvSpPr>
            <a:spLocks noChangeArrowheads="1"/>
          </p:cNvSpPr>
          <p:nvPr/>
        </p:nvSpPr>
        <p:spPr bwMode="auto">
          <a:xfrm rot="5400000">
            <a:off x="2553231" y="552554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0" name="AutoShape 272"/>
          <p:cNvSpPr>
            <a:spLocks noChangeArrowheads="1"/>
          </p:cNvSpPr>
          <p:nvPr/>
        </p:nvSpPr>
        <p:spPr bwMode="auto">
          <a:xfrm rot="5400000">
            <a:off x="2756431" y="552554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1" name="AutoShape 273"/>
          <p:cNvSpPr>
            <a:spLocks noChangeArrowheads="1"/>
          </p:cNvSpPr>
          <p:nvPr/>
        </p:nvSpPr>
        <p:spPr bwMode="auto">
          <a:xfrm rot="5400000">
            <a:off x="2959631" y="552554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2" name="AutoShape 274"/>
          <p:cNvSpPr>
            <a:spLocks noChangeArrowheads="1"/>
          </p:cNvSpPr>
          <p:nvPr/>
        </p:nvSpPr>
        <p:spPr bwMode="auto">
          <a:xfrm rot="5400000">
            <a:off x="23479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3" name="AutoShape 275"/>
          <p:cNvSpPr>
            <a:spLocks noChangeArrowheads="1"/>
          </p:cNvSpPr>
          <p:nvPr/>
        </p:nvSpPr>
        <p:spPr bwMode="auto">
          <a:xfrm rot="5400000">
            <a:off x="21447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4" name="AutoShape 276"/>
          <p:cNvSpPr>
            <a:spLocks noChangeArrowheads="1"/>
          </p:cNvSpPr>
          <p:nvPr/>
        </p:nvSpPr>
        <p:spPr bwMode="auto">
          <a:xfrm rot="5400000">
            <a:off x="19415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5" name="AutoShape 277"/>
          <p:cNvSpPr>
            <a:spLocks noChangeArrowheads="1"/>
          </p:cNvSpPr>
          <p:nvPr/>
        </p:nvSpPr>
        <p:spPr bwMode="auto">
          <a:xfrm rot="5400000">
            <a:off x="17383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6" name="AutoShape 278"/>
          <p:cNvSpPr>
            <a:spLocks noChangeArrowheads="1"/>
          </p:cNvSpPr>
          <p:nvPr/>
        </p:nvSpPr>
        <p:spPr bwMode="auto">
          <a:xfrm rot="5400000">
            <a:off x="1537231" y="5720277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7" name="AutoShape 279"/>
          <p:cNvSpPr>
            <a:spLocks noChangeArrowheads="1"/>
          </p:cNvSpPr>
          <p:nvPr/>
        </p:nvSpPr>
        <p:spPr bwMode="auto">
          <a:xfrm rot="5400000">
            <a:off x="13319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8" name="AutoShape 280"/>
          <p:cNvSpPr>
            <a:spLocks noChangeArrowheads="1"/>
          </p:cNvSpPr>
          <p:nvPr/>
        </p:nvSpPr>
        <p:spPr bwMode="auto">
          <a:xfrm rot="5400000">
            <a:off x="11287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9" name="AutoShape 281"/>
          <p:cNvSpPr>
            <a:spLocks noChangeArrowheads="1"/>
          </p:cNvSpPr>
          <p:nvPr/>
        </p:nvSpPr>
        <p:spPr bwMode="auto">
          <a:xfrm rot="5400000">
            <a:off x="9255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0" name="AutoShape 282"/>
          <p:cNvSpPr>
            <a:spLocks noChangeArrowheads="1"/>
          </p:cNvSpPr>
          <p:nvPr/>
        </p:nvSpPr>
        <p:spPr bwMode="auto">
          <a:xfrm rot="5400000">
            <a:off x="722314" y="5718160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1" name="AutoShape 283"/>
          <p:cNvSpPr>
            <a:spLocks noChangeArrowheads="1"/>
          </p:cNvSpPr>
          <p:nvPr/>
        </p:nvSpPr>
        <p:spPr bwMode="auto">
          <a:xfrm rot="5400000">
            <a:off x="2553231" y="5720277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2" name="AutoShape 284"/>
          <p:cNvSpPr>
            <a:spLocks noChangeArrowheads="1"/>
          </p:cNvSpPr>
          <p:nvPr/>
        </p:nvSpPr>
        <p:spPr bwMode="auto">
          <a:xfrm rot="5400000">
            <a:off x="2756431" y="5720277"/>
            <a:ext cx="78316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3" name="AutoShape 285"/>
          <p:cNvSpPr>
            <a:spLocks noChangeArrowheads="1"/>
          </p:cNvSpPr>
          <p:nvPr/>
        </p:nvSpPr>
        <p:spPr bwMode="auto">
          <a:xfrm rot="5400000">
            <a:off x="2959631" y="5720277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4" name="AutoShape 286"/>
          <p:cNvSpPr>
            <a:spLocks noChangeArrowheads="1"/>
          </p:cNvSpPr>
          <p:nvPr/>
        </p:nvSpPr>
        <p:spPr bwMode="auto">
          <a:xfrm rot="5400000">
            <a:off x="2346856" y="591183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5" name="AutoShape 287"/>
          <p:cNvSpPr>
            <a:spLocks noChangeArrowheads="1"/>
          </p:cNvSpPr>
          <p:nvPr/>
        </p:nvSpPr>
        <p:spPr bwMode="auto">
          <a:xfrm rot="5400000">
            <a:off x="2143656" y="591183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6" name="AutoShape 288"/>
          <p:cNvSpPr>
            <a:spLocks noChangeArrowheads="1"/>
          </p:cNvSpPr>
          <p:nvPr/>
        </p:nvSpPr>
        <p:spPr bwMode="auto">
          <a:xfrm rot="5400000">
            <a:off x="1940456" y="591183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7" name="AutoShape 289"/>
          <p:cNvSpPr>
            <a:spLocks noChangeArrowheads="1"/>
          </p:cNvSpPr>
          <p:nvPr/>
        </p:nvSpPr>
        <p:spPr bwMode="auto">
          <a:xfrm rot="5400000">
            <a:off x="1737256" y="591183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8" name="AutoShape 290"/>
          <p:cNvSpPr>
            <a:spLocks noChangeArrowheads="1"/>
          </p:cNvSpPr>
          <p:nvPr/>
        </p:nvSpPr>
        <p:spPr bwMode="auto">
          <a:xfrm rot="5400000">
            <a:off x="1536173" y="591395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9" name="AutoShape 291"/>
          <p:cNvSpPr>
            <a:spLocks noChangeArrowheads="1"/>
          </p:cNvSpPr>
          <p:nvPr/>
        </p:nvSpPr>
        <p:spPr bwMode="auto">
          <a:xfrm rot="5400000">
            <a:off x="1330856" y="591183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0" name="AutoShape 292"/>
          <p:cNvSpPr>
            <a:spLocks noChangeArrowheads="1"/>
          </p:cNvSpPr>
          <p:nvPr/>
        </p:nvSpPr>
        <p:spPr bwMode="auto">
          <a:xfrm rot="5400000">
            <a:off x="1127656" y="591183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1" name="AutoShape 293"/>
          <p:cNvSpPr>
            <a:spLocks noChangeArrowheads="1"/>
          </p:cNvSpPr>
          <p:nvPr/>
        </p:nvSpPr>
        <p:spPr bwMode="auto">
          <a:xfrm rot="5400000">
            <a:off x="924456" y="591183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2" name="AutoShape 294"/>
          <p:cNvSpPr>
            <a:spLocks noChangeArrowheads="1"/>
          </p:cNvSpPr>
          <p:nvPr/>
        </p:nvSpPr>
        <p:spPr bwMode="auto">
          <a:xfrm rot="5400000">
            <a:off x="721256" y="591183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3" name="AutoShape 295"/>
          <p:cNvSpPr>
            <a:spLocks noChangeArrowheads="1"/>
          </p:cNvSpPr>
          <p:nvPr/>
        </p:nvSpPr>
        <p:spPr bwMode="auto">
          <a:xfrm rot="5400000">
            <a:off x="2552173" y="591395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4" name="AutoShape 296"/>
          <p:cNvSpPr>
            <a:spLocks noChangeArrowheads="1"/>
          </p:cNvSpPr>
          <p:nvPr/>
        </p:nvSpPr>
        <p:spPr bwMode="auto">
          <a:xfrm rot="5400000">
            <a:off x="2755373" y="591395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5" name="AutoShape 297"/>
          <p:cNvSpPr>
            <a:spLocks noChangeArrowheads="1"/>
          </p:cNvSpPr>
          <p:nvPr/>
        </p:nvSpPr>
        <p:spPr bwMode="auto">
          <a:xfrm rot="5400000">
            <a:off x="2958573" y="5913951"/>
            <a:ext cx="80433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6" name="AutoShape 298"/>
          <p:cNvSpPr>
            <a:spLocks noChangeArrowheads="1"/>
          </p:cNvSpPr>
          <p:nvPr/>
        </p:nvSpPr>
        <p:spPr bwMode="auto">
          <a:xfrm rot="5400000">
            <a:off x="2346856" y="610657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7" name="AutoShape 299"/>
          <p:cNvSpPr>
            <a:spLocks noChangeArrowheads="1"/>
          </p:cNvSpPr>
          <p:nvPr/>
        </p:nvSpPr>
        <p:spPr bwMode="auto">
          <a:xfrm rot="5400000">
            <a:off x="2143656" y="610657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8" name="AutoShape 300"/>
          <p:cNvSpPr>
            <a:spLocks noChangeArrowheads="1"/>
          </p:cNvSpPr>
          <p:nvPr/>
        </p:nvSpPr>
        <p:spPr bwMode="auto">
          <a:xfrm rot="5400000">
            <a:off x="1940456" y="6106570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9" name="AutoShape 301"/>
          <p:cNvSpPr>
            <a:spLocks noChangeArrowheads="1"/>
          </p:cNvSpPr>
          <p:nvPr/>
        </p:nvSpPr>
        <p:spPr bwMode="auto">
          <a:xfrm rot="5400000">
            <a:off x="1737256" y="610657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0" name="AutoShape 302"/>
          <p:cNvSpPr>
            <a:spLocks noChangeArrowheads="1"/>
          </p:cNvSpPr>
          <p:nvPr/>
        </p:nvSpPr>
        <p:spPr bwMode="auto">
          <a:xfrm rot="5400000">
            <a:off x="1536173" y="61086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1" name="AutoShape 303"/>
          <p:cNvSpPr>
            <a:spLocks noChangeArrowheads="1"/>
          </p:cNvSpPr>
          <p:nvPr/>
        </p:nvSpPr>
        <p:spPr bwMode="auto">
          <a:xfrm rot="5400000">
            <a:off x="1330856" y="610657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2" name="AutoShape 304"/>
          <p:cNvSpPr>
            <a:spLocks noChangeArrowheads="1"/>
          </p:cNvSpPr>
          <p:nvPr/>
        </p:nvSpPr>
        <p:spPr bwMode="auto">
          <a:xfrm rot="5400000">
            <a:off x="1127656" y="610657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3" name="AutoShape 305"/>
          <p:cNvSpPr>
            <a:spLocks noChangeArrowheads="1"/>
          </p:cNvSpPr>
          <p:nvPr/>
        </p:nvSpPr>
        <p:spPr bwMode="auto">
          <a:xfrm rot="5400000">
            <a:off x="924456" y="6106570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4" name="AutoShape 306"/>
          <p:cNvSpPr>
            <a:spLocks noChangeArrowheads="1"/>
          </p:cNvSpPr>
          <p:nvPr/>
        </p:nvSpPr>
        <p:spPr bwMode="auto">
          <a:xfrm rot="5400000">
            <a:off x="721256" y="6106570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5" name="AutoShape 307"/>
          <p:cNvSpPr>
            <a:spLocks noChangeArrowheads="1"/>
          </p:cNvSpPr>
          <p:nvPr/>
        </p:nvSpPr>
        <p:spPr bwMode="auto">
          <a:xfrm rot="5400000">
            <a:off x="2552173" y="61086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6" name="AutoShape 308"/>
          <p:cNvSpPr>
            <a:spLocks noChangeArrowheads="1"/>
          </p:cNvSpPr>
          <p:nvPr/>
        </p:nvSpPr>
        <p:spPr bwMode="auto">
          <a:xfrm rot="5400000">
            <a:off x="2755373" y="61086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7" name="AutoShape 309"/>
          <p:cNvSpPr>
            <a:spLocks noChangeArrowheads="1"/>
          </p:cNvSpPr>
          <p:nvPr/>
        </p:nvSpPr>
        <p:spPr bwMode="auto">
          <a:xfrm rot="5400000">
            <a:off x="2958573" y="610868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611396" y="5002754"/>
            <a:ext cx="148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GB" i="1" dirty="0">
                <a:solidFill>
                  <a:prstClr val="black"/>
                </a:solidFill>
                <a:latin typeface="Arial"/>
              </a:rPr>
              <a:t>et cetera</a:t>
            </a:r>
          </a:p>
        </p:txBody>
      </p:sp>
      <p:cxnSp>
        <p:nvCxnSpPr>
          <p:cNvPr id="1025" name="Gerade Verbindung mit Pfeil 1024"/>
          <p:cNvCxnSpPr/>
          <p:nvPr/>
        </p:nvCxnSpPr>
        <p:spPr>
          <a:xfrm>
            <a:off x="1839936" y="4602717"/>
            <a:ext cx="6400" cy="82757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" name="Textfeld 326"/>
          <p:cNvSpPr txBox="1"/>
          <p:nvPr/>
        </p:nvSpPr>
        <p:spPr>
          <a:xfrm>
            <a:off x="72001" y="36000"/>
            <a:ext cx="12026866" cy="73866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sz="2400" dirty="0">
                <a:solidFill>
                  <a:prstClr val="black"/>
                </a:solidFill>
                <a:latin typeface="Arial"/>
              </a:rPr>
              <a:t>Sketch of Recurrent Mass Selection. Select, sift, cull, sort, define a filter, a threshold.</a:t>
            </a:r>
          </a:p>
          <a:p>
            <a:pPr defTabSz="1219170"/>
            <a:r>
              <a:rPr lang="en-GB" dirty="0"/>
              <a:t>Visualize the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sifting</a:t>
            </a:r>
            <a:r>
              <a:rPr lang="en-GB" dirty="0"/>
              <a:t>-aspect: Like to separate sand from gravel, using a sieve and muscle power.</a:t>
            </a:r>
            <a:endParaRPr lang="en-GB" sz="24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1299065" y="6367405"/>
            <a:ext cx="89052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5B255CE3-06F4-4E80-85AD-A0878CDD5C50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53421" y="6044239"/>
            <a:ext cx="8691928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2296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Rectangle 251"/>
          <p:cNvSpPr/>
          <p:nvPr/>
        </p:nvSpPr>
        <p:spPr>
          <a:xfrm>
            <a:off x="390659" y="1038897"/>
            <a:ext cx="2897747" cy="54830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65680" y="1073493"/>
            <a:ext cx="2540000" cy="87418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 rot="5400000">
            <a:off x="2292880" y="1166627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 rot="5400000">
            <a:off x="2089680" y="1166627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 rot="5400000">
            <a:off x="1886480" y="1166627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 rot="5400000">
            <a:off x="1683280" y="1166627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 rot="5400000">
            <a:off x="1482196" y="1168745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 rot="5400000">
            <a:off x="1276880" y="1166627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" name="AutoShape 10"/>
          <p:cNvSpPr>
            <a:spLocks noChangeArrowheads="1"/>
          </p:cNvSpPr>
          <p:nvPr/>
        </p:nvSpPr>
        <p:spPr bwMode="auto">
          <a:xfrm rot="5400000">
            <a:off x="1073680" y="1166627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9" name="AutoShape 11"/>
          <p:cNvSpPr>
            <a:spLocks noChangeArrowheads="1"/>
          </p:cNvSpPr>
          <p:nvPr/>
        </p:nvSpPr>
        <p:spPr bwMode="auto">
          <a:xfrm rot="5400000">
            <a:off x="870480" y="1166627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0" name="AutoShape 12"/>
          <p:cNvSpPr>
            <a:spLocks noChangeArrowheads="1"/>
          </p:cNvSpPr>
          <p:nvPr/>
        </p:nvSpPr>
        <p:spPr bwMode="auto">
          <a:xfrm rot="5400000">
            <a:off x="667280" y="1166627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1" name="AutoShape 13"/>
          <p:cNvSpPr>
            <a:spLocks noChangeArrowheads="1"/>
          </p:cNvSpPr>
          <p:nvPr/>
        </p:nvSpPr>
        <p:spPr bwMode="auto">
          <a:xfrm rot="5400000">
            <a:off x="2498196" y="1168745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2" name="AutoShape 14"/>
          <p:cNvSpPr>
            <a:spLocks noChangeArrowheads="1"/>
          </p:cNvSpPr>
          <p:nvPr/>
        </p:nvSpPr>
        <p:spPr bwMode="auto">
          <a:xfrm rot="5400000">
            <a:off x="2701396" y="1168745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auto">
          <a:xfrm rot="5400000">
            <a:off x="2904596" y="1168745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4" name="AutoShape 16"/>
          <p:cNvSpPr>
            <a:spLocks noChangeArrowheads="1"/>
          </p:cNvSpPr>
          <p:nvPr/>
        </p:nvSpPr>
        <p:spPr bwMode="auto">
          <a:xfrm rot="5400000">
            <a:off x="2292880" y="136136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5" name="AutoShape 17"/>
          <p:cNvSpPr>
            <a:spLocks noChangeArrowheads="1"/>
          </p:cNvSpPr>
          <p:nvPr/>
        </p:nvSpPr>
        <p:spPr bwMode="auto">
          <a:xfrm rot="5400000">
            <a:off x="2089680" y="136136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6" name="AutoShape 18"/>
          <p:cNvSpPr>
            <a:spLocks noChangeArrowheads="1"/>
          </p:cNvSpPr>
          <p:nvPr/>
        </p:nvSpPr>
        <p:spPr bwMode="auto">
          <a:xfrm rot="5400000">
            <a:off x="1886480" y="136136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" name="AutoShape 19"/>
          <p:cNvSpPr>
            <a:spLocks noChangeArrowheads="1"/>
          </p:cNvSpPr>
          <p:nvPr/>
        </p:nvSpPr>
        <p:spPr bwMode="auto">
          <a:xfrm rot="5400000">
            <a:off x="1683280" y="136136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" name="AutoShape 20"/>
          <p:cNvSpPr>
            <a:spLocks noChangeArrowheads="1"/>
          </p:cNvSpPr>
          <p:nvPr/>
        </p:nvSpPr>
        <p:spPr bwMode="auto">
          <a:xfrm rot="5400000">
            <a:off x="1482196" y="1363478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" name="AutoShape 21"/>
          <p:cNvSpPr>
            <a:spLocks noChangeArrowheads="1"/>
          </p:cNvSpPr>
          <p:nvPr/>
        </p:nvSpPr>
        <p:spPr bwMode="auto">
          <a:xfrm rot="5400000">
            <a:off x="1276880" y="136136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" name="AutoShape 22"/>
          <p:cNvSpPr>
            <a:spLocks noChangeArrowheads="1"/>
          </p:cNvSpPr>
          <p:nvPr/>
        </p:nvSpPr>
        <p:spPr bwMode="auto">
          <a:xfrm rot="5400000">
            <a:off x="1073680" y="136136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" name="AutoShape 23"/>
          <p:cNvSpPr>
            <a:spLocks noChangeArrowheads="1"/>
          </p:cNvSpPr>
          <p:nvPr/>
        </p:nvSpPr>
        <p:spPr bwMode="auto">
          <a:xfrm rot="5400000">
            <a:off x="870480" y="136136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2" name="AutoShape 24"/>
          <p:cNvSpPr>
            <a:spLocks noChangeArrowheads="1"/>
          </p:cNvSpPr>
          <p:nvPr/>
        </p:nvSpPr>
        <p:spPr bwMode="auto">
          <a:xfrm rot="5400000">
            <a:off x="667280" y="1361361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3" name="AutoShape 25"/>
          <p:cNvSpPr>
            <a:spLocks noChangeArrowheads="1"/>
          </p:cNvSpPr>
          <p:nvPr/>
        </p:nvSpPr>
        <p:spPr bwMode="auto">
          <a:xfrm rot="5400000">
            <a:off x="2498196" y="136347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4" name="AutoShape 26"/>
          <p:cNvSpPr>
            <a:spLocks noChangeArrowheads="1"/>
          </p:cNvSpPr>
          <p:nvPr/>
        </p:nvSpPr>
        <p:spPr bwMode="auto">
          <a:xfrm rot="5400000">
            <a:off x="2701396" y="1363478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5" name="AutoShape 27"/>
          <p:cNvSpPr>
            <a:spLocks noChangeArrowheads="1"/>
          </p:cNvSpPr>
          <p:nvPr/>
        </p:nvSpPr>
        <p:spPr bwMode="auto">
          <a:xfrm rot="5400000">
            <a:off x="2904596" y="1363478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6" name="AutoShape 28"/>
          <p:cNvSpPr>
            <a:spLocks noChangeArrowheads="1"/>
          </p:cNvSpPr>
          <p:nvPr/>
        </p:nvSpPr>
        <p:spPr bwMode="auto">
          <a:xfrm rot="5400000">
            <a:off x="2292881" y="1553978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7" name="AutoShape 29"/>
          <p:cNvSpPr>
            <a:spLocks noChangeArrowheads="1"/>
          </p:cNvSpPr>
          <p:nvPr/>
        </p:nvSpPr>
        <p:spPr bwMode="auto">
          <a:xfrm rot="5400000">
            <a:off x="2089681" y="1553978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8" name="AutoShape 30"/>
          <p:cNvSpPr>
            <a:spLocks noChangeArrowheads="1"/>
          </p:cNvSpPr>
          <p:nvPr/>
        </p:nvSpPr>
        <p:spPr bwMode="auto">
          <a:xfrm rot="5400000">
            <a:off x="1886481" y="1553978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9" name="AutoShape 31"/>
          <p:cNvSpPr>
            <a:spLocks noChangeArrowheads="1"/>
          </p:cNvSpPr>
          <p:nvPr/>
        </p:nvSpPr>
        <p:spPr bwMode="auto">
          <a:xfrm rot="5400000">
            <a:off x="1683281" y="1553978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0" name="AutoShape 32"/>
          <p:cNvSpPr>
            <a:spLocks noChangeArrowheads="1"/>
          </p:cNvSpPr>
          <p:nvPr/>
        </p:nvSpPr>
        <p:spPr bwMode="auto">
          <a:xfrm rot="5400000">
            <a:off x="1482197" y="1556094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1" name="AutoShape 33"/>
          <p:cNvSpPr>
            <a:spLocks noChangeArrowheads="1"/>
          </p:cNvSpPr>
          <p:nvPr/>
        </p:nvSpPr>
        <p:spPr bwMode="auto">
          <a:xfrm rot="5400000">
            <a:off x="1276881" y="1553978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2" name="AutoShape 34"/>
          <p:cNvSpPr>
            <a:spLocks noChangeArrowheads="1"/>
          </p:cNvSpPr>
          <p:nvPr/>
        </p:nvSpPr>
        <p:spPr bwMode="auto">
          <a:xfrm rot="5400000">
            <a:off x="1073681" y="1553978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3" name="AutoShape 35"/>
          <p:cNvSpPr>
            <a:spLocks noChangeArrowheads="1"/>
          </p:cNvSpPr>
          <p:nvPr/>
        </p:nvSpPr>
        <p:spPr bwMode="auto">
          <a:xfrm rot="5400000">
            <a:off x="870481" y="1553978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4" name="AutoShape 36"/>
          <p:cNvSpPr>
            <a:spLocks noChangeArrowheads="1"/>
          </p:cNvSpPr>
          <p:nvPr/>
        </p:nvSpPr>
        <p:spPr bwMode="auto">
          <a:xfrm rot="5400000">
            <a:off x="667281" y="1553978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5" name="AutoShape 37"/>
          <p:cNvSpPr>
            <a:spLocks noChangeArrowheads="1"/>
          </p:cNvSpPr>
          <p:nvPr/>
        </p:nvSpPr>
        <p:spPr bwMode="auto">
          <a:xfrm rot="5400000">
            <a:off x="2498197" y="1556094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6" name="AutoShape 38"/>
          <p:cNvSpPr>
            <a:spLocks noChangeArrowheads="1"/>
          </p:cNvSpPr>
          <p:nvPr/>
        </p:nvSpPr>
        <p:spPr bwMode="auto">
          <a:xfrm rot="5400000">
            <a:off x="2701397" y="1556094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7" name="AutoShape 39"/>
          <p:cNvSpPr>
            <a:spLocks noChangeArrowheads="1"/>
          </p:cNvSpPr>
          <p:nvPr/>
        </p:nvSpPr>
        <p:spPr bwMode="auto">
          <a:xfrm rot="5400000">
            <a:off x="2904597" y="1556094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8" name="AutoShape 40"/>
          <p:cNvSpPr>
            <a:spLocks noChangeArrowheads="1"/>
          </p:cNvSpPr>
          <p:nvPr/>
        </p:nvSpPr>
        <p:spPr bwMode="auto">
          <a:xfrm rot="5400000">
            <a:off x="2292881" y="174871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9" name="AutoShape 41"/>
          <p:cNvSpPr>
            <a:spLocks noChangeArrowheads="1"/>
          </p:cNvSpPr>
          <p:nvPr/>
        </p:nvSpPr>
        <p:spPr bwMode="auto">
          <a:xfrm rot="5400000">
            <a:off x="2089681" y="174871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0" name="AutoShape 42"/>
          <p:cNvSpPr>
            <a:spLocks noChangeArrowheads="1"/>
          </p:cNvSpPr>
          <p:nvPr/>
        </p:nvSpPr>
        <p:spPr bwMode="auto">
          <a:xfrm rot="5400000">
            <a:off x="1886481" y="174871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1" name="AutoShape 43"/>
          <p:cNvSpPr>
            <a:spLocks noChangeArrowheads="1"/>
          </p:cNvSpPr>
          <p:nvPr/>
        </p:nvSpPr>
        <p:spPr bwMode="auto">
          <a:xfrm rot="5400000">
            <a:off x="1683281" y="174871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2" name="AutoShape 44"/>
          <p:cNvSpPr>
            <a:spLocks noChangeArrowheads="1"/>
          </p:cNvSpPr>
          <p:nvPr/>
        </p:nvSpPr>
        <p:spPr bwMode="auto">
          <a:xfrm rot="5400000">
            <a:off x="1482197" y="175082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3" name="AutoShape 45"/>
          <p:cNvSpPr>
            <a:spLocks noChangeArrowheads="1"/>
          </p:cNvSpPr>
          <p:nvPr/>
        </p:nvSpPr>
        <p:spPr bwMode="auto">
          <a:xfrm rot="5400000">
            <a:off x="1276881" y="174871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4" name="AutoShape 46"/>
          <p:cNvSpPr>
            <a:spLocks noChangeArrowheads="1"/>
          </p:cNvSpPr>
          <p:nvPr/>
        </p:nvSpPr>
        <p:spPr bwMode="auto">
          <a:xfrm rot="5400000">
            <a:off x="1073681" y="174871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5" name="AutoShape 47"/>
          <p:cNvSpPr>
            <a:spLocks noChangeArrowheads="1"/>
          </p:cNvSpPr>
          <p:nvPr/>
        </p:nvSpPr>
        <p:spPr bwMode="auto">
          <a:xfrm rot="5400000">
            <a:off x="870481" y="1748711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6" name="AutoShape 48"/>
          <p:cNvSpPr>
            <a:spLocks noChangeArrowheads="1"/>
          </p:cNvSpPr>
          <p:nvPr/>
        </p:nvSpPr>
        <p:spPr bwMode="auto">
          <a:xfrm rot="5400000">
            <a:off x="667281" y="174871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7" name="AutoShape 49"/>
          <p:cNvSpPr>
            <a:spLocks noChangeArrowheads="1"/>
          </p:cNvSpPr>
          <p:nvPr/>
        </p:nvSpPr>
        <p:spPr bwMode="auto">
          <a:xfrm rot="5400000">
            <a:off x="2498197" y="175082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8" name="AutoShape 50"/>
          <p:cNvSpPr>
            <a:spLocks noChangeArrowheads="1"/>
          </p:cNvSpPr>
          <p:nvPr/>
        </p:nvSpPr>
        <p:spPr bwMode="auto">
          <a:xfrm rot="5400000">
            <a:off x="2701397" y="175082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9" name="AutoShape 51"/>
          <p:cNvSpPr>
            <a:spLocks noChangeArrowheads="1"/>
          </p:cNvSpPr>
          <p:nvPr/>
        </p:nvSpPr>
        <p:spPr bwMode="auto">
          <a:xfrm rot="5400000">
            <a:off x="2904597" y="1750827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62" name="AutoShape 54"/>
          <p:cNvCxnSpPr>
            <a:cxnSpLocks noChangeShapeType="1"/>
            <a:stCxn id="214" idx="6"/>
            <a:endCxn id="63" idx="0"/>
          </p:cNvCxnSpPr>
          <p:nvPr/>
        </p:nvCxnSpPr>
        <p:spPr bwMode="auto">
          <a:xfrm flipH="1">
            <a:off x="1835681" y="2043015"/>
            <a:ext cx="4233" cy="253088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63" name="Rectangle 55"/>
          <p:cNvSpPr>
            <a:spLocks noChangeArrowheads="1"/>
          </p:cNvSpPr>
          <p:nvPr/>
        </p:nvSpPr>
        <p:spPr bwMode="auto">
          <a:xfrm>
            <a:off x="565680" y="2296103"/>
            <a:ext cx="2540000" cy="874184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0000"/>
            </a:solidFill>
            <a:miter lim="800000"/>
            <a:headEnd/>
            <a:tailEnd type="none" w="sm" len="lg"/>
          </a:ln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4" name="AutoShape 56"/>
          <p:cNvSpPr>
            <a:spLocks noChangeArrowheads="1"/>
          </p:cNvSpPr>
          <p:nvPr/>
        </p:nvSpPr>
        <p:spPr bwMode="auto">
          <a:xfrm rot="5400000">
            <a:off x="2292881" y="238923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5" name="AutoShape 57"/>
          <p:cNvSpPr>
            <a:spLocks noChangeArrowheads="1"/>
          </p:cNvSpPr>
          <p:nvPr/>
        </p:nvSpPr>
        <p:spPr bwMode="auto">
          <a:xfrm rot="5400000">
            <a:off x="2089681" y="238923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6" name="AutoShape 58"/>
          <p:cNvSpPr>
            <a:spLocks noChangeArrowheads="1"/>
          </p:cNvSpPr>
          <p:nvPr/>
        </p:nvSpPr>
        <p:spPr bwMode="auto">
          <a:xfrm rot="5400000">
            <a:off x="1886481" y="2389238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7" name="AutoShape 59"/>
          <p:cNvSpPr>
            <a:spLocks noChangeArrowheads="1"/>
          </p:cNvSpPr>
          <p:nvPr/>
        </p:nvSpPr>
        <p:spPr bwMode="auto">
          <a:xfrm rot="5400000">
            <a:off x="1683281" y="238923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8" name="AutoShape 60"/>
          <p:cNvSpPr>
            <a:spLocks noChangeArrowheads="1"/>
          </p:cNvSpPr>
          <p:nvPr/>
        </p:nvSpPr>
        <p:spPr bwMode="auto">
          <a:xfrm rot="5400000">
            <a:off x="1482198" y="239135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9" name="AutoShape 61"/>
          <p:cNvSpPr>
            <a:spLocks noChangeArrowheads="1"/>
          </p:cNvSpPr>
          <p:nvPr/>
        </p:nvSpPr>
        <p:spPr bwMode="auto">
          <a:xfrm rot="5400000">
            <a:off x="1276881" y="2389238"/>
            <a:ext cx="78316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0" name="AutoShape 62"/>
          <p:cNvSpPr>
            <a:spLocks noChangeArrowheads="1"/>
          </p:cNvSpPr>
          <p:nvPr/>
        </p:nvSpPr>
        <p:spPr bwMode="auto">
          <a:xfrm rot="5400000">
            <a:off x="1073681" y="238923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1" name="AutoShape 63"/>
          <p:cNvSpPr>
            <a:spLocks noChangeArrowheads="1"/>
          </p:cNvSpPr>
          <p:nvPr/>
        </p:nvSpPr>
        <p:spPr bwMode="auto">
          <a:xfrm rot="5400000">
            <a:off x="870481" y="238923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2" name="AutoShape 64"/>
          <p:cNvSpPr>
            <a:spLocks noChangeArrowheads="1"/>
          </p:cNvSpPr>
          <p:nvPr/>
        </p:nvSpPr>
        <p:spPr bwMode="auto">
          <a:xfrm rot="5400000">
            <a:off x="667281" y="2389238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3" name="AutoShape 65"/>
          <p:cNvSpPr>
            <a:spLocks noChangeArrowheads="1"/>
          </p:cNvSpPr>
          <p:nvPr/>
        </p:nvSpPr>
        <p:spPr bwMode="auto">
          <a:xfrm rot="5400000">
            <a:off x="2498198" y="239135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4" name="AutoShape 66"/>
          <p:cNvSpPr>
            <a:spLocks noChangeArrowheads="1"/>
          </p:cNvSpPr>
          <p:nvPr/>
        </p:nvSpPr>
        <p:spPr bwMode="auto">
          <a:xfrm rot="5400000">
            <a:off x="2701398" y="239135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5" name="AutoShape 67"/>
          <p:cNvSpPr>
            <a:spLocks noChangeArrowheads="1"/>
          </p:cNvSpPr>
          <p:nvPr/>
        </p:nvSpPr>
        <p:spPr bwMode="auto">
          <a:xfrm rot="5400000">
            <a:off x="2904598" y="2391353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6" name="AutoShape 68"/>
          <p:cNvSpPr>
            <a:spLocks noChangeArrowheads="1"/>
          </p:cNvSpPr>
          <p:nvPr/>
        </p:nvSpPr>
        <p:spPr bwMode="auto">
          <a:xfrm rot="5400000">
            <a:off x="2292881" y="258397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7" name="AutoShape 69"/>
          <p:cNvSpPr>
            <a:spLocks noChangeArrowheads="1"/>
          </p:cNvSpPr>
          <p:nvPr/>
        </p:nvSpPr>
        <p:spPr bwMode="auto">
          <a:xfrm rot="5400000">
            <a:off x="2089681" y="258397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8" name="AutoShape 70"/>
          <p:cNvSpPr>
            <a:spLocks noChangeArrowheads="1"/>
          </p:cNvSpPr>
          <p:nvPr/>
        </p:nvSpPr>
        <p:spPr bwMode="auto">
          <a:xfrm rot="5400000">
            <a:off x="1886481" y="258397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9" name="AutoShape 71"/>
          <p:cNvSpPr>
            <a:spLocks noChangeArrowheads="1"/>
          </p:cNvSpPr>
          <p:nvPr/>
        </p:nvSpPr>
        <p:spPr bwMode="auto">
          <a:xfrm rot="5400000">
            <a:off x="1683281" y="258397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0" name="AutoShape 72"/>
          <p:cNvSpPr>
            <a:spLocks noChangeArrowheads="1"/>
          </p:cNvSpPr>
          <p:nvPr/>
        </p:nvSpPr>
        <p:spPr bwMode="auto">
          <a:xfrm rot="5400000">
            <a:off x="1482198" y="2586086"/>
            <a:ext cx="78317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1" name="AutoShape 73"/>
          <p:cNvSpPr>
            <a:spLocks noChangeArrowheads="1"/>
          </p:cNvSpPr>
          <p:nvPr/>
        </p:nvSpPr>
        <p:spPr bwMode="auto">
          <a:xfrm rot="5400000">
            <a:off x="1276881" y="2583971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2" name="AutoShape 74"/>
          <p:cNvSpPr>
            <a:spLocks noChangeArrowheads="1"/>
          </p:cNvSpPr>
          <p:nvPr/>
        </p:nvSpPr>
        <p:spPr bwMode="auto">
          <a:xfrm rot="5400000">
            <a:off x="1073681" y="258397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3" name="AutoShape 75"/>
          <p:cNvSpPr>
            <a:spLocks noChangeArrowheads="1"/>
          </p:cNvSpPr>
          <p:nvPr/>
        </p:nvSpPr>
        <p:spPr bwMode="auto">
          <a:xfrm rot="5400000">
            <a:off x="870481" y="258397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4" name="AutoShape 76"/>
          <p:cNvSpPr>
            <a:spLocks noChangeArrowheads="1"/>
          </p:cNvSpPr>
          <p:nvPr/>
        </p:nvSpPr>
        <p:spPr bwMode="auto">
          <a:xfrm rot="5400000">
            <a:off x="667281" y="2583971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5" name="AutoShape 77"/>
          <p:cNvSpPr>
            <a:spLocks noChangeArrowheads="1"/>
          </p:cNvSpPr>
          <p:nvPr/>
        </p:nvSpPr>
        <p:spPr bwMode="auto">
          <a:xfrm rot="5400000">
            <a:off x="2498198" y="2586086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6" name="AutoShape 78"/>
          <p:cNvSpPr>
            <a:spLocks noChangeArrowheads="1"/>
          </p:cNvSpPr>
          <p:nvPr/>
        </p:nvSpPr>
        <p:spPr bwMode="auto">
          <a:xfrm rot="5400000">
            <a:off x="2701398" y="2586086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7" name="AutoShape 79"/>
          <p:cNvSpPr>
            <a:spLocks noChangeArrowheads="1"/>
          </p:cNvSpPr>
          <p:nvPr/>
        </p:nvSpPr>
        <p:spPr bwMode="auto">
          <a:xfrm rot="5400000">
            <a:off x="2904598" y="2586086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8" name="AutoShape 80"/>
          <p:cNvSpPr>
            <a:spLocks noChangeArrowheads="1"/>
          </p:cNvSpPr>
          <p:nvPr/>
        </p:nvSpPr>
        <p:spPr bwMode="auto">
          <a:xfrm rot="5400000">
            <a:off x="2291822" y="277764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9" name="AutoShape 81"/>
          <p:cNvSpPr>
            <a:spLocks noChangeArrowheads="1"/>
          </p:cNvSpPr>
          <p:nvPr/>
        </p:nvSpPr>
        <p:spPr bwMode="auto">
          <a:xfrm rot="5400000">
            <a:off x="2088622" y="2777646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0" name="AutoShape 82"/>
          <p:cNvSpPr>
            <a:spLocks noChangeArrowheads="1"/>
          </p:cNvSpPr>
          <p:nvPr/>
        </p:nvSpPr>
        <p:spPr bwMode="auto">
          <a:xfrm rot="5400000">
            <a:off x="1885422" y="277764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1" name="AutoShape 83"/>
          <p:cNvSpPr>
            <a:spLocks noChangeArrowheads="1"/>
          </p:cNvSpPr>
          <p:nvPr/>
        </p:nvSpPr>
        <p:spPr bwMode="auto">
          <a:xfrm rot="5400000">
            <a:off x="1682222" y="277764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2" name="AutoShape 84"/>
          <p:cNvSpPr>
            <a:spLocks noChangeArrowheads="1"/>
          </p:cNvSpPr>
          <p:nvPr/>
        </p:nvSpPr>
        <p:spPr bwMode="auto">
          <a:xfrm rot="5400000">
            <a:off x="1481140" y="2779762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3" name="AutoShape 85"/>
          <p:cNvSpPr>
            <a:spLocks noChangeArrowheads="1"/>
          </p:cNvSpPr>
          <p:nvPr/>
        </p:nvSpPr>
        <p:spPr bwMode="auto">
          <a:xfrm rot="5400000">
            <a:off x="1275822" y="2777646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4" name="AutoShape 86"/>
          <p:cNvSpPr>
            <a:spLocks noChangeArrowheads="1"/>
          </p:cNvSpPr>
          <p:nvPr/>
        </p:nvSpPr>
        <p:spPr bwMode="auto">
          <a:xfrm rot="5400000">
            <a:off x="1072622" y="277764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5" name="AutoShape 87"/>
          <p:cNvSpPr>
            <a:spLocks noChangeArrowheads="1"/>
          </p:cNvSpPr>
          <p:nvPr/>
        </p:nvSpPr>
        <p:spPr bwMode="auto">
          <a:xfrm rot="5400000">
            <a:off x="869422" y="277764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6" name="AutoShape 88"/>
          <p:cNvSpPr>
            <a:spLocks noChangeArrowheads="1"/>
          </p:cNvSpPr>
          <p:nvPr/>
        </p:nvSpPr>
        <p:spPr bwMode="auto">
          <a:xfrm rot="5400000">
            <a:off x="666222" y="277764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7" name="AutoShape 89"/>
          <p:cNvSpPr>
            <a:spLocks noChangeArrowheads="1"/>
          </p:cNvSpPr>
          <p:nvPr/>
        </p:nvSpPr>
        <p:spPr bwMode="auto">
          <a:xfrm rot="5400000">
            <a:off x="2497140" y="2779762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8" name="AutoShape 90"/>
          <p:cNvSpPr>
            <a:spLocks noChangeArrowheads="1"/>
          </p:cNvSpPr>
          <p:nvPr/>
        </p:nvSpPr>
        <p:spPr bwMode="auto">
          <a:xfrm rot="5400000">
            <a:off x="2700340" y="2779762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99" name="AutoShape 91"/>
          <p:cNvSpPr>
            <a:spLocks noChangeArrowheads="1"/>
          </p:cNvSpPr>
          <p:nvPr/>
        </p:nvSpPr>
        <p:spPr bwMode="auto">
          <a:xfrm rot="5400000">
            <a:off x="2903540" y="2779762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0" name="AutoShape 92"/>
          <p:cNvSpPr>
            <a:spLocks noChangeArrowheads="1"/>
          </p:cNvSpPr>
          <p:nvPr/>
        </p:nvSpPr>
        <p:spPr bwMode="auto">
          <a:xfrm rot="5400000">
            <a:off x="2291822" y="2972379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1" name="AutoShape 93"/>
          <p:cNvSpPr>
            <a:spLocks noChangeArrowheads="1"/>
          </p:cNvSpPr>
          <p:nvPr/>
        </p:nvSpPr>
        <p:spPr bwMode="auto">
          <a:xfrm rot="5400000">
            <a:off x="2088622" y="297237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2" name="AutoShape 94"/>
          <p:cNvSpPr>
            <a:spLocks noChangeArrowheads="1"/>
          </p:cNvSpPr>
          <p:nvPr/>
        </p:nvSpPr>
        <p:spPr bwMode="auto">
          <a:xfrm rot="5400000">
            <a:off x="1885422" y="297237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3" name="AutoShape 95"/>
          <p:cNvSpPr>
            <a:spLocks noChangeArrowheads="1"/>
          </p:cNvSpPr>
          <p:nvPr/>
        </p:nvSpPr>
        <p:spPr bwMode="auto">
          <a:xfrm rot="5400000">
            <a:off x="1682222" y="297237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4" name="AutoShape 96"/>
          <p:cNvSpPr>
            <a:spLocks noChangeArrowheads="1"/>
          </p:cNvSpPr>
          <p:nvPr/>
        </p:nvSpPr>
        <p:spPr bwMode="auto">
          <a:xfrm rot="5400000">
            <a:off x="1481140" y="297449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5" name="AutoShape 97"/>
          <p:cNvSpPr>
            <a:spLocks noChangeArrowheads="1"/>
          </p:cNvSpPr>
          <p:nvPr/>
        </p:nvSpPr>
        <p:spPr bwMode="auto">
          <a:xfrm rot="5400000">
            <a:off x="1275822" y="2972379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6" name="AutoShape 98"/>
          <p:cNvSpPr>
            <a:spLocks noChangeArrowheads="1"/>
          </p:cNvSpPr>
          <p:nvPr/>
        </p:nvSpPr>
        <p:spPr bwMode="auto">
          <a:xfrm rot="5400000">
            <a:off x="1072622" y="2972379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7" name="AutoShape 99"/>
          <p:cNvSpPr>
            <a:spLocks noChangeArrowheads="1"/>
          </p:cNvSpPr>
          <p:nvPr/>
        </p:nvSpPr>
        <p:spPr bwMode="auto">
          <a:xfrm rot="5400000">
            <a:off x="869422" y="2972379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8" name="AutoShape 100"/>
          <p:cNvSpPr>
            <a:spLocks noChangeArrowheads="1"/>
          </p:cNvSpPr>
          <p:nvPr/>
        </p:nvSpPr>
        <p:spPr bwMode="auto">
          <a:xfrm rot="5400000">
            <a:off x="666222" y="2972379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9" name="AutoShape 101"/>
          <p:cNvSpPr>
            <a:spLocks noChangeArrowheads="1"/>
          </p:cNvSpPr>
          <p:nvPr/>
        </p:nvSpPr>
        <p:spPr bwMode="auto">
          <a:xfrm rot="5400000">
            <a:off x="2497140" y="297449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0" name="AutoShape 102"/>
          <p:cNvSpPr>
            <a:spLocks noChangeArrowheads="1"/>
          </p:cNvSpPr>
          <p:nvPr/>
        </p:nvSpPr>
        <p:spPr bwMode="auto">
          <a:xfrm rot="5400000">
            <a:off x="2700340" y="297449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1" name="AutoShape 103"/>
          <p:cNvSpPr>
            <a:spLocks noChangeArrowheads="1"/>
          </p:cNvSpPr>
          <p:nvPr/>
        </p:nvSpPr>
        <p:spPr bwMode="auto">
          <a:xfrm rot="5400000">
            <a:off x="2903540" y="2974495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2" name="Rectangle 104"/>
          <p:cNvSpPr>
            <a:spLocks noChangeArrowheads="1"/>
          </p:cNvSpPr>
          <p:nvPr/>
        </p:nvSpPr>
        <p:spPr bwMode="auto">
          <a:xfrm>
            <a:off x="565680" y="3595589"/>
            <a:ext cx="2540000" cy="87418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3" name="AutoShape 105"/>
          <p:cNvSpPr>
            <a:spLocks noChangeArrowheads="1"/>
          </p:cNvSpPr>
          <p:nvPr/>
        </p:nvSpPr>
        <p:spPr bwMode="auto">
          <a:xfrm rot="5400000">
            <a:off x="2292881" y="368872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4" name="AutoShape 106"/>
          <p:cNvSpPr>
            <a:spLocks noChangeArrowheads="1"/>
          </p:cNvSpPr>
          <p:nvPr/>
        </p:nvSpPr>
        <p:spPr bwMode="auto">
          <a:xfrm rot="5400000">
            <a:off x="2089681" y="368872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5" name="AutoShape 107"/>
          <p:cNvSpPr>
            <a:spLocks noChangeArrowheads="1"/>
          </p:cNvSpPr>
          <p:nvPr/>
        </p:nvSpPr>
        <p:spPr bwMode="auto">
          <a:xfrm rot="5400000">
            <a:off x="1886481" y="3688724"/>
            <a:ext cx="78316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6" name="AutoShape 108"/>
          <p:cNvSpPr>
            <a:spLocks noChangeArrowheads="1"/>
          </p:cNvSpPr>
          <p:nvPr/>
        </p:nvSpPr>
        <p:spPr bwMode="auto">
          <a:xfrm rot="5400000">
            <a:off x="1683281" y="368872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7" name="AutoShape 109"/>
          <p:cNvSpPr>
            <a:spLocks noChangeArrowheads="1"/>
          </p:cNvSpPr>
          <p:nvPr/>
        </p:nvSpPr>
        <p:spPr bwMode="auto">
          <a:xfrm rot="5400000">
            <a:off x="1482198" y="3690839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8" name="AutoShape 110"/>
          <p:cNvSpPr>
            <a:spLocks noChangeArrowheads="1"/>
          </p:cNvSpPr>
          <p:nvPr/>
        </p:nvSpPr>
        <p:spPr bwMode="auto">
          <a:xfrm rot="5400000">
            <a:off x="1276881" y="3688724"/>
            <a:ext cx="78316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9" name="AutoShape 111"/>
          <p:cNvSpPr>
            <a:spLocks noChangeArrowheads="1"/>
          </p:cNvSpPr>
          <p:nvPr/>
        </p:nvSpPr>
        <p:spPr bwMode="auto">
          <a:xfrm rot="5400000">
            <a:off x="1073681" y="368872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0" name="AutoShape 112"/>
          <p:cNvSpPr>
            <a:spLocks noChangeArrowheads="1"/>
          </p:cNvSpPr>
          <p:nvPr/>
        </p:nvSpPr>
        <p:spPr bwMode="auto">
          <a:xfrm rot="5400000">
            <a:off x="870481" y="3688724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1" name="AutoShape 113"/>
          <p:cNvSpPr>
            <a:spLocks noChangeArrowheads="1"/>
          </p:cNvSpPr>
          <p:nvPr/>
        </p:nvSpPr>
        <p:spPr bwMode="auto">
          <a:xfrm rot="5400000">
            <a:off x="667281" y="3688724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2" name="AutoShape 114"/>
          <p:cNvSpPr>
            <a:spLocks noChangeArrowheads="1"/>
          </p:cNvSpPr>
          <p:nvPr/>
        </p:nvSpPr>
        <p:spPr bwMode="auto">
          <a:xfrm rot="5400000">
            <a:off x="2498198" y="3690839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3" name="AutoShape 115"/>
          <p:cNvSpPr>
            <a:spLocks noChangeArrowheads="1"/>
          </p:cNvSpPr>
          <p:nvPr/>
        </p:nvSpPr>
        <p:spPr bwMode="auto">
          <a:xfrm rot="5400000">
            <a:off x="2701398" y="3690839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4" name="AutoShape 116"/>
          <p:cNvSpPr>
            <a:spLocks noChangeArrowheads="1"/>
          </p:cNvSpPr>
          <p:nvPr/>
        </p:nvSpPr>
        <p:spPr bwMode="auto">
          <a:xfrm rot="5400000">
            <a:off x="2904598" y="3690839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5" name="AutoShape 117"/>
          <p:cNvSpPr>
            <a:spLocks noChangeArrowheads="1"/>
          </p:cNvSpPr>
          <p:nvPr/>
        </p:nvSpPr>
        <p:spPr bwMode="auto">
          <a:xfrm rot="5400000">
            <a:off x="2292881" y="388345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6" name="AutoShape 118"/>
          <p:cNvSpPr>
            <a:spLocks noChangeArrowheads="1"/>
          </p:cNvSpPr>
          <p:nvPr/>
        </p:nvSpPr>
        <p:spPr bwMode="auto">
          <a:xfrm rot="5400000">
            <a:off x="2089681" y="3883458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7" name="AutoShape 119"/>
          <p:cNvSpPr>
            <a:spLocks noChangeArrowheads="1"/>
          </p:cNvSpPr>
          <p:nvPr/>
        </p:nvSpPr>
        <p:spPr bwMode="auto">
          <a:xfrm rot="5400000">
            <a:off x="1886481" y="388345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8" name="AutoShape 120"/>
          <p:cNvSpPr>
            <a:spLocks noChangeArrowheads="1"/>
          </p:cNvSpPr>
          <p:nvPr/>
        </p:nvSpPr>
        <p:spPr bwMode="auto">
          <a:xfrm rot="5400000">
            <a:off x="1683281" y="388345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29" name="AutoShape 121"/>
          <p:cNvSpPr>
            <a:spLocks noChangeArrowheads="1"/>
          </p:cNvSpPr>
          <p:nvPr/>
        </p:nvSpPr>
        <p:spPr bwMode="auto">
          <a:xfrm rot="5400000">
            <a:off x="1482198" y="3885573"/>
            <a:ext cx="78317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0" name="AutoShape 122"/>
          <p:cNvSpPr>
            <a:spLocks noChangeArrowheads="1"/>
          </p:cNvSpPr>
          <p:nvPr/>
        </p:nvSpPr>
        <p:spPr bwMode="auto">
          <a:xfrm rot="5400000">
            <a:off x="1276881" y="388345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1" name="AutoShape 123"/>
          <p:cNvSpPr>
            <a:spLocks noChangeArrowheads="1"/>
          </p:cNvSpPr>
          <p:nvPr/>
        </p:nvSpPr>
        <p:spPr bwMode="auto">
          <a:xfrm rot="5400000">
            <a:off x="1073681" y="388345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2" name="AutoShape 124"/>
          <p:cNvSpPr>
            <a:spLocks noChangeArrowheads="1"/>
          </p:cNvSpPr>
          <p:nvPr/>
        </p:nvSpPr>
        <p:spPr bwMode="auto">
          <a:xfrm rot="5400000">
            <a:off x="870481" y="3883458"/>
            <a:ext cx="78316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3" name="AutoShape 125"/>
          <p:cNvSpPr>
            <a:spLocks noChangeArrowheads="1"/>
          </p:cNvSpPr>
          <p:nvPr/>
        </p:nvSpPr>
        <p:spPr bwMode="auto">
          <a:xfrm rot="5400000">
            <a:off x="667281" y="3883458"/>
            <a:ext cx="78316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4" name="AutoShape 126"/>
          <p:cNvSpPr>
            <a:spLocks noChangeArrowheads="1"/>
          </p:cNvSpPr>
          <p:nvPr/>
        </p:nvSpPr>
        <p:spPr bwMode="auto">
          <a:xfrm rot="5400000">
            <a:off x="2498198" y="388557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5" name="AutoShape 127"/>
          <p:cNvSpPr>
            <a:spLocks noChangeArrowheads="1"/>
          </p:cNvSpPr>
          <p:nvPr/>
        </p:nvSpPr>
        <p:spPr bwMode="auto">
          <a:xfrm rot="5400000">
            <a:off x="2701398" y="3885573"/>
            <a:ext cx="78317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6" name="AutoShape 128"/>
          <p:cNvSpPr>
            <a:spLocks noChangeArrowheads="1"/>
          </p:cNvSpPr>
          <p:nvPr/>
        </p:nvSpPr>
        <p:spPr bwMode="auto">
          <a:xfrm rot="5400000">
            <a:off x="2904598" y="3885573"/>
            <a:ext cx="78317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7" name="AutoShape 129"/>
          <p:cNvSpPr>
            <a:spLocks noChangeArrowheads="1"/>
          </p:cNvSpPr>
          <p:nvPr/>
        </p:nvSpPr>
        <p:spPr bwMode="auto">
          <a:xfrm rot="5400000">
            <a:off x="2291822" y="407713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8" name="AutoShape 130"/>
          <p:cNvSpPr>
            <a:spLocks noChangeArrowheads="1"/>
          </p:cNvSpPr>
          <p:nvPr/>
        </p:nvSpPr>
        <p:spPr bwMode="auto">
          <a:xfrm rot="5400000">
            <a:off x="2088622" y="4077132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9" name="AutoShape 131"/>
          <p:cNvSpPr>
            <a:spLocks noChangeArrowheads="1"/>
          </p:cNvSpPr>
          <p:nvPr/>
        </p:nvSpPr>
        <p:spPr bwMode="auto">
          <a:xfrm rot="5400000">
            <a:off x="1885422" y="407713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0" name="AutoShape 132"/>
          <p:cNvSpPr>
            <a:spLocks noChangeArrowheads="1"/>
          </p:cNvSpPr>
          <p:nvPr/>
        </p:nvSpPr>
        <p:spPr bwMode="auto">
          <a:xfrm rot="5400000">
            <a:off x="1682222" y="407713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1" name="AutoShape 133"/>
          <p:cNvSpPr>
            <a:spLocks noChangeArrowheads="1"/>
          </p:cNvSpPr>
          <p:nvPr/>
        </p:nvSpPr>
        <p:spPr bwMode="auto">
          <a:xfrm rot="5400000">
            <a:off x="1481140" y="4079249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2" name="AutoShape 134"/>
          <p:cNvSpPr>
            <a:spLocks noChangeArrowheads="1"/>
          </p:cNvSpPr>
          <p:nvPr/>
        </p:nvSpPr>
        <p:spPr bwMode="auto">
          <a:xfrm rot="5400000">
            <a:off x="1275822" y="4077132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3" name="AutoShape 135"/>
          <p:cNvSpPr>
            <a:spLocks noChangeArrowheads="1"/>
          </p:cNvSpPr>
          <p:nvPr/>
        </p:nvSpPr>
        <p:spPr bwMode="auto">
          <a:xfrm rot="5400000">
            <a:off x="1072622" y="4077132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4" name="AutoShape 136"/>
          <p:cNvSpPr>
            <a:spLocks noChangeArrowheads="1"/>
          </p:cNvSpPr>
          <p:nvPr/>
        </p:nvSpPr>
        <p:spPr bwMode="auto">
          <a:xfrm rot="5400000">
            <a:off x="869422" y="4077132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5" name="AutoShape 137"/>
          <p:cNvSpPr>
            <a:spLocks noChangeArrowheads="1"/>
          </p:cNvSpPr>
          <p:nvPr/>
        </p:nvSpPr>
        <p:spPr bwMode="auto">
          <a:xfrm rot="5400000">
            <a:off x="666222" y="4077132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6" name="AutoShape 138"/>
          <p:cNvSpPr>
            <a:spLocks noChangeArrowheads="1"/>
          </p:cNvSpPr>
          <p:nvPr/>
        </p:nvSpPr>
        <p:spPr bwMode="auto">
          <a:xfrm rot="5400000">
            <a:off x="2497140" y="4079249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7" name="AutoShape 139"/>
          <p:cNvSpPr>
            <a:spLocks noChangeArrowheads="1"/>
          </p:cNvSpPr>
          <p:nvPr/>
        </p:nvSpPr>
        <p:spPr bwMode="auto">
          <a:xfrm rot="5400000">
            <a:off x="2700340" y="4079249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8" name="AutoShape 140"/>
          <p:cNvSpPr>
            <a:spLocks noChangeArrowheads="1"/>
          </p:cNvSpPr>
          <p:nvPr/>
        </p:nvSpPr>
        <p:spPr bwMode="auto">
          <a:xfrm rot="5400000">
            <a:off x="2903540" y="4079249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9" name="AutoShape 141"/>
          <p:cNvSpPr>
            <a:spLocks noChangeArrowheads="1"/>
          </p:cNvSpPr>
          <p:nvPr/>
        </p:nvSpPr>
        <p:spPr bwMode="auto">
          <a:xfrm rot="5400000">
            <a:off x="2291822" y="427186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0" name="AutoShape 142"/>
          <p:cNvSpPr>
            <a:spLocks noChangeArrowheads="1"/>
          </p:cNvSpPr>
          <p:nvPr/>
        </p:nvSpPr>
        <p:spPr bwMode="auto">
          <a:xfrm rot="5400000">
            <a:off x="2088622" y="427186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1" name="AutoShape 143"/>
          <p:cNvSpPr>
            <a:spLocks noChangeArrowheads="1"/>
          </p:cNvSpPr>
          <p:nvPr/>
        </p:nvSpPr>
        <p:spPr bwMode="auto">
          <a:xfrm rot="5400000">
            <a:off x="1885422" y="427186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2" name="AutoShape 144"/>
          <p:cNvSpPr>
            <a:spLocks noChangeArrowheads="1"/>
          </p:cNvSpPr>
          <p:nvPr/>
        </p:nvSpPr>
        <p:spPr bwMode="auto">
          <a:xfrm rot="5400000">
            <a:off x="1682222" y="427186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3" name="AutoShape 145"/>
          <p:cNvSpPr>
            <a:spLocks noChangeArrowheads="1"/>
          </p:cNvSpPr>
          <p:nvPr/>
        </p:nvSpPr>
        <p:spPr bwMode="auto">
          <a:xfrm rot="5400000">
            <a:off x="1481140" y="4273982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4" name="AutoShape 146"/>
          <p:cNvSpPr>
            <a:spLocks noChangeArrowheads="1"/>
          </p:cNvSpPr>
          <p:nvPr/>
        </p:nvSpPr>
        <p:spPr bwMode="auto">
          <a:xfrm rot="5400000">
            <a:off x="1275822" y="427186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5" name="AutoShape 147"/>
          <p:cNvSpPr>
            <a:spLocks noChangeArrowheads="1"/>
          </p:cNvSpPr>
          <p:nvPr/>
        </p:nvSpPr>
        <p:spPr bwMode="auto">
          <a:xfrm rot="5400000">
            <a:off x="1072622" y="4271866"/>
            <a:ext cx="80433" cy="82549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6" name="AutoShape 148"/>
          <p:cNvSpPr>
            <a:spLocks noChangeArrowheads="1"/>
          </p:cNvSpPr>
          <p:nvPr/>
        </p:nvSpPr>
        <p:spPr bwMode="auto">
          <a:xfrm rot="5400000">
            <a:off x="869422" y="427186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7" name="AutoShape 149"/>
          <p:cNvSpPr>
            <a:spLocks noChangeArrowheads="1"/>
          </p:cNvSpPr>
          <p:nvPr/>
        </p:nvSpPr>
        <p:spPr bwMode="auto">
          <a:xfrm rot="5400000">
            <a:off x="666222" y="427186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8" name="AutoShape 150"/>
          <p:cNvSpPr>
            <a:spLocks noChangeArrowheads="1"/>
          </p:cNvSpPr>
          <p:nvPr/>
        </p:nvSpPr>
        <p:spPr bwMode="auto">
          <a:xfrm rot="5400000">
            <a:off x="2497140" y="4273982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9" name="AutoShape 151"/>
          <p:cNvSpPr>
            <a:spLocks noChangeArrowheads="1"/>
          </p:cNvSpPr>
          <p:nvPr/>
        </p:nvSpPr>
        <p:spPr bwMode="auto">
          <a:xfrm rot="5400000">
            <a:off x="2700340" y="4273982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0" name="AutoShape 152"/>
          <p:cNvSpPr>
            <a:spLocks noChangeArrowheads="1"/>
          </p:cNvSpPr>
          <p:nvPr/>
        </p:nvSpPr>
        <p:spPr bwMode="auto">
          <a:xfrm rot="5400000">
            <a:off x="2903540" y="4273982"/>
            <a:ext cx="80433" cy="82551"/>
          </a:xfrm>
          <a:prstGeom prst="octagon">
            <a:avLst>
              <a:gd name="adj" fmla="val 29287"/>
            </a:avLst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162" name="AutoShape 154"/>
          <p:cNvCxnSpPr>
            <a:cxnSpLocks noChangeShapeType="1"/>
            <a:stCxn id="226" idx="4"/>
            <a:endCxn id="112" idx="0"/>
          </p:cNvCxnSpPr>
          <p:nvPr/>
        </p:nvCxnSpPr>
        <p:spPr bwMode="auto">
          <a:xfrm>
            <a:off x="1827213" y="3337356"/>
            <a:ext cx="8467" cy="2455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3" name="AutoShape 205"/>
          <p:cNvCxnSpPr>
            <a:cxnSpLocks noChangeShapeType="1"/>
            <a:stCxn id="55" idx="2"/>
          </p:cNvCxnSpPr>
          <p:nvPr/>
        </p:nvCxnSpPr>
        <p:spPr bwMode="auto">
          <a:xfrm>
            <a:off x="857781" y="1793161"/>
            <a:ext cx="977900" cy="3344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214" name="Oval 206"/>
          <p:cNvSpPr>
            <a:spLocks noChangeAspect="1" noChangeArrowheads="1"/>
          </p:cNvSpPr>
          <p:nvPr/>
        </p:nvSpPr>
        <p:spPr bwMode="auto">
          <a:xfrm>
            <a:off x="1829331" y="2037723"/>
            <a:ext cx="10583" cy="10584"/>
          </a:xfrm>
          <a:prstGeom prst="ellipse">
            <a:avLst/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215" name="AutoShape 207"/>
          <p:cNvCxnSpPr>
            <a:cxnSpLocks noChangeShapeType="1"/>
            <a:stCxn id="44" idx="2"/>
            <a:endCxn id="214" idx="6"/>
          </p:cNvCxnSpPr>
          <p:nvPr/>
        </p:nvCxnSpPr>
        <p:spPr bwMode="auto">
          <a:xfrm>
            <a:off x="666222" y="1611914"/>
            <a:ext cx="1173692" cy="431101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6" name="AutoShape 208"/>
          <p:cNvCxnSpPr>
            <a:cxnSpLocks noChangeShapeType="1"/>
            <a:stCxn id="50" idx="2"/>
          </p:cNvCxnSpPr>
          <p:nvPr/>
        </p:nvCxnSpPr>
        <p:spPr bwMode="auto">
          <a:xfrm flipH="1">
            <a:off x="1835681" y="1846078"/>
            <a:ext cx="91017" cy="2815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7" name="AutoShape 209"/>
          <p:cNvCxnSpPr>
            <a:cxnSpLocks noChangeShapeType="1"/>
            <a:stCxn id="43" idx="2"/>
            <a:endCxn id="214" idx="7"/>
          </p:cNvCxnSpPr>
          <p:nvPr/>
        </p:nvCxnSpPr>
        <p:spPr bwMode="auto">
          <a:xfrm>
            <a:off x="869422" y="1611914"/>
            <a:ext cx="968943" cy="42735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8" name="AutoShape 210"/>
          <p:cNvCxnSpPr>
            <a:cxnSpLocks noChangeShapeType="1"/>
            <a:stCxn id="42" idx="2"/>
            <a:endCxn id="214" idx="5"/>
          </p:cNvCxnSpPr>
          <p:nvPr/>
        </p:nvCxnSpPr>
        <p:spPr bwMode="auto">
          <a:xfrm>
            <a:off x="1072622" y="1611914"/>
            <a:ext cx="765743" cy="43484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19" name="AutoShape 211"/>
          <p:cNvCxnSpPr>
            <a:cxnSpLocks noChangeShapeType="1"/>
            <a:stCxn id="17" idx="2"/>
            <a:endCxn id="214" idx="7"/>
          </p:cNvCxnSpPr>
          <p:nvPr/>
        </p:nvCxnSpPr>
        <p:spPr bwMode="auto">
          <a:xfrm>
            <a:off x="1274764" y="1224125"/>
            <a:ext cx="563600" cy="815148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0" name="AutoShape 212"/>
          <p:cNvCxnSpPr>
            <a:cxnSpLocks noChangeShapeType="1"/>
            <a:stCxn id="28" idx="2"/>
            <a:endCxn id="214" idx="7"/>
          </p:cNvCxnSpPr>
          <p:nvPr/>
        </p:nvCxnSpPr>
        <p:spPr bwMode="auto">
          <a:xfrm>
            <a:off x="1480081" y="1420976"/>
            <a:ext cx="358284" cy="61829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1" name="AutoShape 213"/>
          <p:cNvCxnSpPr>
            <a:cxnSpLocks noChangeShapeType="1"/>
            <a:stCxn id="14" idx="2"/>
            <a:endCxn id="214" idx="7"/>
          </p:cNvCxnSpPr>
          <p:nvPr/>
        </p:nvCxnSpPr>
        <p:spPr bwMode="auto">
          <a:xfrm flipH="1">
            <a:off x="1838364" y="1224125"/>
            <a:ext cx="46000" cy="815148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2" name="AutoShape 214"/>
          <p:cNvCxnSpPr>
            <a:cxnSpLocks noChangeShapeType="1"/>
            <a:stCxn id="37" idx="2"/>
            <a:endCxn id="214" idx="7"/>
          </p:cNvCxnSpPr>
          <p:nvPr/>
        </p:nvCxnSpPr>
        <p:spPr bwMode="auto">
          <a:xfrm flipH="1">
            <a:off x="1838365" y="1611914"/>
            <a:ext cx="250257" cy="42735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3" name="AutoShape 215"/>
          <p:cNvCxnSpPr>
            <a:cxnSpLocks noChangeShapeType="1"/>
            <a:stCxn id="48" idx="2"/>
          </p:cNvCxnSpPr>
          <p:nvPr/>
        </p:nvCxnSpPr>
        <p:spPr bwMode="auto">
          <a:xfrm flipH="1">
            <a:off x="1835681" y="1846078"/>
            <a:ext cx="497417" cy="2815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4" name="AutoShape 216"/>
          <p:cNvCxnSpPr>
            <a:cxnSpLocks noChangeShapeType="1"/>
            <a:stCxn id="34" idx="2"/>
            <a:endCxn id="214" idx="6"/>
          </p:cNvCxnSpPr>
          <p:nvPr/>
        </p:nvCxnSpPr>
        <p:spPr bwMode="auto">
          <a:xfrm flipH="1">
            <a:off x="1839914" y="1420975"/>
            <a:ext cx="859367" cy="62204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5" name="AutoShape 217"/>
          <p:cNvCxnSpPr>
            <a:cxnSpLocks noChangeShapeType="1"/>
            <a:stCxn id="47" idx="2"/>
          </p:cNvCxnSpPr>
          <p:nvPr/>
        </p:nvCxnSpPr>
        <p:spPr bwMode="auto">
          <a:xfrm flipH="1">
            <a:off x="1835680" y="1653460"/>
            <a:ext cx="1109133" cy="4741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226" name="Oval 218"/>
          <p:cNvSpPr>
            <a:spLocks noChangeArrowheads="1"/>
          </p:cNvSpPr>
          <p:nvPr/>
        </p:nvSpPr>
        <p:spPr bwMode="auto">
          <a:xfrm>
            <a:off x="1818748" y="3322540"/>
            <a:ext cx="14817" cy="14816"/>
          </a:xfrm>
          <a:prstGeom prst="ellipse">
            <a:avLst/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cxnSp>
        <p:nvCxnSpPr>
          <p:cNvPr id="228" name="AutoShape 220"/>
          <p:cNvCxnSpPr>
            <a:cxnSpLocks noChangeShapeType="1"/>
            <a:stCxn id="99" idx="2"/>
          </p:cNvCxnSpPr>
          <p:nvPr/>
        </p:nvCxnSpPr>
        <p:spPr bwMode="auto">
          <a:xfrm flipH="1">
            <a:off x="1831447" y="2880303"/>
            <a:ext cx="1113367" cy="46566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29" name="AutoShape 221"/>
          <p:cNvCxnSpPr>
            <a:cxnSpLocks noChangeShapeType="1"/>
            <a:stCxn id="87" idx="2"/>
          </p:cNvCxnSpPr>
          <p:nvPr/>
        </p:nvCxnSpPr>
        <p:spPr bwMode="auto">
          <a:xfrm flipH="1">
            <a:off x="1827214" y="2685570"/>
            <a:ext cx="1119717" cy="65828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0" name="AutoShape 222"/>
          <p:cNvCxnSpPr>
            <a:cxnSpLocks noChangeShapeType="1"/>
            <a:stCxn id="86" idx="2"/>
          </p:cNvCxnSpPr>
          <p:nvPr/>
        </p:nvCxnSpPr>
        <p:spPr bwMode="auto">
          <a:xfrm flipH="1">
            <a:off x="1831447" y="2685569"/>
            <a:ext cx="912284" cy="67098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1" name="AutoShape 223"/>
          <p:cNvCxnSpPr>
            <a:cxnSpLocks noChangeShapeType="1"/>
            <a:stCxn id="75" idx="2"/>
          </p:cNvCxnSpPr>
          <p:nvPr/>
        </p:nvCxnSpPr>
        <p:spPr bwMode="auto">
          <a:xfrm flipH="1">
            <a:off x="1827214" y="2490837"/>
            <a:ext cx="1119717" cy="85301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2" name="AutoShape 224"/>
          <p:cNvCxnSpPr>
            <a:cxnSpLocks noChangeShapeType="1"/>
            <a:stCxn id="89" idx="2"/>
          </p:cNvCxnSpPr>
          <p:nvPr/>
        </p:nvCxnSpPr>
        <p:spPr bwMode="auto">
          <a:xfrm flipH="1">
            <a:off x="1827214" y="2878187"/>
            <a:ext cx="302684" cy="46566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3" name="AutoShape 225"/>
          <p:cNvCxnSpPr>
            <a:cxnSpLocks noChangeShapeType="1"/>
            <a:stCxn id="66" idx="2"/>
          </p:cNvCxnSpPr>
          <p:nvPr/>
        </p:nvCxnSpPr>
        <p:spPr bwMode="auto">
          <a:xfrm flipH="1">
            <a:off x="1831447" y="2488721"/>
            <a:ext cx="97367" cy="8572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4" name="AutoShape 226"/>
          <p:cNvCxnSpPr>
            <a:cxnSpLocks noChangeShapeType="1"/>
            <a:stCxn id="81" idx="2"/>
          </p:cNvCxnSpPr>
          <p:nvPr/>
        </p:nvCxnSpPr>
        <p:spPr bwMode="auto">
          <a:xfrm>
            <a:off x="1319213" y="2683453"/>
            <a:ext cx="508000" cy="6604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5" name="AutoShape 227"/>
          <p:cNvCxnSpPr>
            <a:cxnSpLocks noChangeShapeType="1"/>
            <a:stCxn id="93" idx="2"/>
          </p:cNvCxnSpPr>
          <p:nvPr/>
        </p:nvCxnSpPr>
        <p:spPr bwMode="auto">
          <a:xfrm>
            <a:off x="1317098" y="2878187"/>
            <a:ext cx="503767" cy="46778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6" name="AutoShape 228"/>
          <p:cNvCxnSpPr>
            <a:cxnSpLocks noChangeShapeType="1"/>
            <a:stCxn id="105" idx="2"/>
          </p:cNvCxnSpPr>
          <p:nvPr/>
        </p:nvCxnSpPr>
        <p:spPr bwMode="auto">
          <a:xfrm>
            <a:off x="1317098" y="3072921"/>
            <a:ext cx="514349" cy="2836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7" name="AutoShape 229"/>
          <p:cNvCxnSpPr>
            <a:cxnSpLocks noChangeShapeType="1"/>
            <a:stCxn id="106" idx="2"/>
          </p:cNvCxnSpPr>
          <p:nvPr/>
        </p:nvCxnSpPr>
        <p:spPr bwMode="auto">
          <a:xfrm>
            <a:off x="1113897" y="3072920"/>
            <a:ext cx="719667" cy="2794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8" name="AutoShape 230"/>
          <p:cNvCxnSpPr>
            <a:cxnSpLocks noChangeShapeType="1"/>
            <a:stCxn id="72" idx="2"/>
          </p:cNvCxnSpPr>
          <p:nvPr/>
        </p:nvCxnSpPr>
        <p:spPr bwMode="auto">
          <a:xfrm>
            <a:off x="709613" y="2488721"/>
            <a:ext cx="1111251" cy="8572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39" name="AutoShape 231"/>
          <p:cNvCxnSpPr>
            <a:cxnSpLocks noChangeShapeType="1"/>
            <a:stCxn id="124" idx="2"/>
          </p:cNvCxnSpPr>
          <p:nvPr/>
        </p:nvCxnSpPr>
        <p:spPr bwMode="auto">
          <a:xfrm flipH="1">
            <a:off x="1829331" y="3790323"/>
            <a:ext cx="1117600" cy="86571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0" name="AutoShape 232"/>
          <p:cNvCxnSpPr>
            <a:cxnSpLocks noChangeShapeType="1"/>
            <a:stCxn id="135" idx="2"/>
          </p:cNvCxnSpPr>
          <p:nvPr/>
        </p:nvCxnSpPr>
        <p:spPr bwMode="auto">
          <a:xfrm flipH="1">
            <a:off x="1833565" y="3985057"/>
            <a:ext cx="910167" cy="658284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1" name="AutoShape 233"/>
          <p:cNvCxnSpPr>
            <a:cxnSpLocks noChangeShapeType="1"/>
            <a:stCxn id="147" idx="2"/>
          </p:cNvCxnSpPr>
          <p:nvPr/>
        </p:nvCxnSpPr>
        <p:spPr bwMode="auto">
          <a:xfrm flipH="1">
            <a:off x="1835680" y="4179790"/>
            <a:ext cx="905933" cy="4699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2" name="AutoShape 234"/>
          <p:cNvCxnSpPr>
            <a:cxnSpLocks noChangeShapeType="1"/>
            <a:stCxn id="148" idx="2"/>
          </p:cNvCxnSpPr>
          <p:nvPr/>
        </p:nvCxnSpPr>
        <p:spPr bwMode="auto">
          <a:xfrm flipH="1">
            <a:off x="1835680" y="4179790"/>
            <a:ext cx="1109133" cy="4699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3" name="AutoShape 235"/>
          <p:cNvCxnSpPr>
            <a:cxnSpLocks noChangeShapeType="1"/>
            <a:stCxn id="160" idx="2"/>
          </p:cNvCxnSpPr>
          <p:nvPr/>
        </p:nvCxnSpPr>
        <p:spPr bwMode="auto">
          <a:xfrm flipH="1">
            <a:off x="1833565" y="4372407"/>
            <a:ext cx="1111249" cy="2815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4" name="AutoShape 236"/>
          <p:cNvCxnSpPr>
            <a:cxnSpLocks noChangeShapeType="1"/>
            <a:stCxn id="126" idx="2"/>
          </p:cNvCxnSpPr>
          <p:nvPr/>
        </p:nvCxnSpPr>
        <p:spPr bwMode="auto">
          <a:xfrm flipH="1">
            <a:off x="1833565" y="3982940"/>
            <a:ext cx="298449" cy="660400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5" name="AutoShape 237"/>
          <p:cNvCxnSpPr>
            <a:cxnSpLocks noChangeShapeType="1"/>
            <a:stCxn id="141" idx="2"/>
          </p:cNvCxnSpPr>
          <p:nvPr/>
        </p:nvCxnSpPr>
        <p:spPr bwMode="auto">
          <a:xfrm>
            <a:off x="1522414" y="4179790"/>
            <a:ext cx="306917" cy="4614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6" name="AutoShape 238"/>
          <p:cNvCxnSpPr>
            <a:cxnSpLocks noChangeShapeType="1"/>
            <a:stCxn id="155" idx="2"/>
          </p:cNvCxnSpPr>
          <p:nvPr/>
        </p:nvCxnSpPr>
        <p:spPr bwMode="auto">
          <a:xfrm>
            <a:off x="1113898" y="4372408"/>
            <a:ext cx="715433" cy="283633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7" name="AutoShape 239"/>
          <p:cNvCxnSpPr>
            <a:cxnSpLocks noChangeShapeType="1"/>
            <a:stCxn id="144" idx="2"/>
          </p:cNvCxnSpPr>
          <p:nvPr/>
        </p:nvCxnSpPr>
        <p:spPr bwMode="auto">
          <a:xfrm>
            <a:off x="910697" y="4177674"/>
            <a:ext cx="912283" cy="4762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8" name="AutoShape 240"/>
          <p:cNvCxnSpPr>
            <a:cxnSpLocks noChangeShapeType="1"/>
            <a:stCxn id="121" idx="2"/>
          </p:cNvCxnSpPr>
          <p:nvPr/>
        </p:nvCxnSpPr>
        <p:spPr bwMode="auto">
          <a:xfrm>
            <a:off x="709614" y="3788207"/>
            <a:ext cx="1123951" cy="865716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49" name="AutoShape 241"/>
          <p:cNvCxnSpPr>
            <a:cxnSpLocks noChangeShapeType="1"/>
            <a:stCxn id="133" idx="2"/>
          </p:cNvCxnSpPr>
          <p:nvPr/>
        </p:nvCxnSpPr>
        <p:spPr bwMode="auto">
          <a:xfrm>
            <a:off x="709613" y="3982940"/>
            <a:ext cx="1126067" cy="666749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cxnSp>
        <p:nvCxnSpPr>
          <p:cNvPr id="250" name="AutoShape 242"/>
          <p:cNvCxnSpPr>
            <a:cxnSpLocks noChangeShapeType="1"/>
            <a:stCxn id="145" idx="2"/>
          </p:cNvCxnSpPr>
          <p:nvPr/>
        </p:nvCxnSpPr>
        <p:spPr bwMode="auto">
          <a:xfrm>
            <a:off x="707498" y="4177674"/>
            <a:ext cx="1121833" cy="478367"/>
          </a:xfrm>
          <a:prstGeom prst="straightConnector1">
            <a:avLst/>
          </a:prstGeom>
          <a:noFill/>
          <a:ln w="6350">
            <a:solidFill>
              <a:srgbClr val="000000"/>
            </a:solidFill>
            <a:round/>
            <a:headEnd/>
            <a:tailEnd type="none" w="sm" len="lg"/>
          </a:ln>
        </p:spPr>
      </p:cxnSp>
      <p:sp>
        <p:nvSpPr>
          <p:cNvPr id="269" name="Rectangle 261"/>
          <p:cNvSpPr>
            <a:spLocks noChangeArrowheads="1"/>
          </p:cNvSpPr>
          <p:nvPr/>
        </p:nvSpPr>
        <p:spPr bwMode="auto">
          <a:xfrm>
            <a:off x="620713" y="5481501"/>
            <a:ext cx="2540000" cy="874183"/>
          </a:xfrm>
          <a:prstGeom prst="rect">
            <a:avLst/>
          </a:prstGeom>
          <a:solidFill>
            <a:srgbClr val="FFFFFF">
              <a:alpha val="59999"/>
            </a:srgbClr>
          </a:solidFill>
          <a:ln w="19050" algn="ctr">
            <a:solidFill>
              <a:srgbClr val="000000"/>
            </a:solidFill>
            <a:miter lim="800000"/>
            <a:headEnd/>
            <a:tailEnd type="none" w="sm" len="lg"/>
          </a:ln>
        </p:spPr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0" name="AutoShape 262"/>
          <p:cNvSpPr>
            <a:spLocks noChangeArrowheads="1"/>
          </p:cNvSpPr>
          <p:nvPr/>
        </p:nvSpPr>
        <p:spPr bwMode="auto">
          <a:xfrm rot="5400000">
            <a:off x="2347914" y="5574634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1" name="AutoShape 263"/>
          <p:cNvSpPr>
            <a:spLocks noChangeArrowheads="1"/>
          </p:cNvSpPr>
          <p:nvPr/>
        </p:nvSpPr>
        <p:spPr bwMode="auto">
          <a:xfrm rot="5400000">
            <a:off x="2144714" y="5574634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2" name="AutoShape 264"/>
          <p:cNvSpPr>
            <a:spLocks noChangeArrowheads="1"/>
          </p:cNvSpPr>
          <p:nvPr/>
        </p:nvSpPr>
        <p:spPr bwMode="auto">
          <a:xfrm rot="5400000">
            <a:off x="1941514" y="5574634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3" name="AutoShape 265"/>
          <p:cNvSpPr>
            <a:spLocks noChangeArrowheads="1"/>
          </p:cNvSpPr>
          <p:nvPr/>
        </p:nvSpPr>
        <p:spPr bwMode="auto">
          <a:xfrm rot="5400000">
            <a:off x="1738314" y="5574634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4" name="AutoShape 266"/>
          <p:cNvSpPr>
            <a:spLocks noChangeArrowheads="1"/>
          </p:cNvSpPr>
          <p:nvPr/>
        </p:nvSpPr>
        <p:spPr bwMode="auto">
          <a:xfrm rot="5400000">
            <a:off x="1537231" y="5576750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5" name="AutoShape 267"/>
          <p:cNvSpPr>
            <a:spLocks noChangeArrowheads="1"/>
          </p:cNvSpPr>
          <p:nvPr/>
        </p:nvSpPr>
        <p:spPr bwMode="auto">
          <a:xfrm rot="5400000">
            <a:off x="1331914" y="5574634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6" name="AutoShape 268"/>
          <p:cNvSpPr>
            <a:spLocks noChangeArrowheads="1"/>
          </p:cNvSpPr>
          <p:nvPr/>
        </p:nvSpPr>
        <p:spPr bwMode="auto">
          <a:xfrm rot="5400000">
            <a:off x="1128714" y="5574634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7" name="AutoShape 269"/>
          <p:cNvSpPr>
            <a:spLocks noChangeArrowheads="1"/>
          </p:cNvSpPr>
          <p:nvPr/>
        </p:nvSpPr>
        <p:spPr bwMode="auto">
          <a:xfrm rot="5400000">
            <a:off x="925514" y="5574634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8" name="AutoShape 270"/>
          <p:cNvSpPr>
            <a:spLocks noChangeArrowheads="1"/>
          </p:cNvSpPr>
          <p:nvPr/>
        </p:nvSpPr>
        <p:spPr bwMode="auto">
          <a:xfrm rot="5400000">
            <a:off x="722314" y="5574634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9" name="AutoShape 271"/>
          <p:cNvSpPr>
            <a:spLocks noChangeArrowheads="1"/>
          </p:cNvSpPr>
          <p:nvPr/>
        </p:nvSpPr>
        <p:spPr bwMode="auto">
          <a:xfrm rot="5400000">
            <a:off x="2553231" y="5576750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0" name="AutoShape 272"/>
          <p:cNvSpPr>
            <a:spLocks noChangeArrowheads="1"/>
          </p:cNvSpPr>
          <p:nvPr/>
        </p:nvSpPr>
        <p:spPr bwMode="auto">
          <a:xfrm rot="5400000">
            <a:off x="2756431" y="5576750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1" name="AutoShape 273"/>
          <p:cNvSpPr>
            <a:spLocks noChangeArrowheads="1"/>
          </p:cNvSpPr>
          <p:nvPr/>
        </p:nvSpPr>
        <p:spPr bwMode="auto">
          <a:xfrm rot="5400000">
            <a:off x="2959631" y="5576750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2" name="AutoShape 274"/>
          <p:cNvSpPr>
            <a:spLocks noChangeArrowheads="1"/>
          </p:cNvSpPr>
          <p:nvPr/>
        </p:nvSpPr>
        <p:spPr bwMode="auto">
          <a:xfrm rot="5400000">
            <a:off x="2347914" y="576936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3" name="AutoShape 275"/>
          <p:cNvSpPr>
            <a:spLocks noChangeArrowheads="1"/>
          </p:cNvSpPr>
          <p:nvPr/>
        </p:nvSpPr>
        <p:spPr bwMode="auto">
          <a:xfrm rot="5400000">
            <a:off x="2144714" y="576936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4" name="AutoShape 276"/>
          <p:cNvSpPr>
            <a:spLocks noChangeArrowheads="1"/>
          </p:cNvSpPr>
          <p:nvPr/>
        </p:nvSpPr>
        <p:spPr bwMode="auto">
          <a:xfrm rot="5400000">
            <a:off x="1941514" y="576936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5" name="AutoShape 277"/>
          <p:cNvSpPr>
            <a:spLocks noChangeArrowheads="1"/>
          </p:cNvSpPr>
          <p:nvPr/>
        </p:nvSpPr>
        <p:spPr bwMode="auto">
          <a:xfrm rot="5400000">
            <a:off x="1738314" y="576936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6" name="AutoShape 278"/>
          <p:cNvSpPr>
            <a:spLocks noChangeArrowheads="1"/>
          </p:cNvSpPr>
          <p:nvPr/>
        </p:nvSpPr>
        <p:spPr bwMode="auto">
          <a:xfrm rot="5400000">
            <a:off x="1537231" y="577148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7" name="AutoShape 279"/>
          <p:cNvSpPr>
            <a:spLocks noChangeArrowheads="1"/>
          </p:cNvSpPr>
          <p:nvPr/>
        </p:nvSpPr>
        <p:spPr bwMode="auto">
          <a:xfrm rot="5400000">
            <a:off x="1331914" y="576936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8" name="AutoShape 280"/>
          <p:cNvSpPr>
            <a:spLocks noChangeArrowheads="1"/>
          </p:cNvSpPr>
          <p:nvPr/>
        </p:nvSpPr>
        <p:spPr bwMode="auto">
          <a:xfrm rot="5400000">
            <a:off x="1128714" y="576936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89" name="AutoShape 281"/>
          <p:cNvSpPr>
            <a:spLocks noChangeArrowheads="1"/>
          </p:cNvSpPr>
          <p:nvPr/>
        </p:nvSpPr>
        <p:spPr bwMode="auto">
          <a:xfrm rot="5400000">
            <a:off x="925514" y="576936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0" name="AutoShape 282"/>
          <p:cNvSpPr>
            <a:spLocks noChangeArrowheads="1"/>
          </p:cNvSpPr>
          <p:nvPr/>
        </p:nvSpPr>
        <p:spPr bwMode="auto">
          <a:xfrm rot="5400000">
            <a:off x="722314" y="5769367"/>
            <a:ext cx="78317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1" name="AutoShape 283"/>
          <p:cNvSpPr>
            <a:spLocks noChangeArrowheads="1"/>
          </p:cNvSpPr>
          <p:nvPr/>
        </p:nvSpPr>
        <p:spPr bwMode="auto">
          <a:xfrm rot="5400000">
            <a:off x="2553231" y="577148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2" name="AutoShape 284"/>
          <p:cNvSpPr>
            <a:spLocks noChangeArrowheads="1"/>
          </p:cNvSpPr>
          <p:nvPr/>
        </p:nvSpPr>
        <p:spPr bwMode="auto">
          <a:xfrm rot="5400000">
            <a:off x="2756431" y="5771483"/>
            <a:ext cx="78316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3" name="AutoShape 285"/>
          <p:cNvSpPr>
            <a:spLocks noChangeArrowheads="1"/>
          </p:cNvSpPr>
          <p:nvPr/>
        </p:nvSpPr>
        <p:spPr bwMode="auto">
          <a:xfrm rot="5400000">
            <a:off x="2959631" y="5771483"/>
            <a:ext cx="78316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4" name="AutoShape 286"/>
          <p:cNvSpPr>
            <a:spLocks noChangeArrowheads="1"/>
          </p:cNvSpPr>
          <p:nvPr/>
        </p:nvSpPr>
        <p:spPr bwMode="auto">
          <a:xfrm rot="5400000">
            <a:off x="2346856" y="5963043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5" name="AutoShape 287"/>
          <p:cNvSpPr>
            <a:spLocks noChangeArrowheads="1"/>
          </p:cNvSpPr>
          <p:nvPr/>
        </p:nvSpPr>
        <p:spPr bwMode="auto">
          <a:xfrm rot="5400000">
            <a:off x="2143656" y="5963043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6" name="AutoShape 288"/>
          <p:cNvSpPr>
            <a:spLocks noChangeArrowheads="1"/>
          </p:cNvSpPr>
          <p:nvPr/>
        </p:nvSpPr>
        <p:spPr bwMode="auto">
          <a:xfrm rot="5400000">
            <a:off x="1940456" y="5963043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7" name="AutoShape 289"/>
          <p:cNvSpPr>
            <a:spLocks noChangeArrowheads="1"/>
          </p:cNvSpPr>
          <p:nvPr/>
        </p:nvSpPr>
        <p:spPr bwMode="auto">
          <a:xfrm rot="5400000">
            <a:off x="1737256" y="5963043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8" name="AutoShape 290"/>
          <p:cNvSpPr>
            <a:spLocks noChangeArrowheads="1"/>
          </p:cNvSpPr>
          <p:nvPr/>
        </p:nvSpPr>
        <p:spPr bwMode="auto">
          <a:xfrm rot="5400000">
            <a:off x="1536173" y="5965158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99" name="AutoShape 291"/>
          <p:cNvSpPr>
            <a:spLocks noChangeArrowheads="1"/>
          </p:cNvSpPr>
          <p:nvPr/>
        </p:nvSpPr>
        <p:spPr bwMode="auto">
          <a:xfrm rot="5400000">
            <a:off x="1330856" y="5963043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0" name="AutoShape 292"/>
          <p:cNvSpPr>
            <a:spLocks noChangeArrowheads="1"/>
          </p:cNvSpPr>
          <p:nvPr/>
        </p:nvSpPr>
        <p:spPr bwMode="auto">
          <a:xfrm rot="5400000">
            <a:off x="1127656" y="5963043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1" name="AutoShape 293"/>
          <p:cNvSpPr>
            <a:spLocks noChangeArrowheads="1"/>
          </p:cNvSpPr>
          <p:nvPr/>
        </p:nvSpPr>
        <p:spPr bwMode="auto">
          <a:xfrm rot="5400000">
            <a:off x="924456" y="5963043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2" name="AutoShape 294"/>
          <p:cNvSpPr>
            <a:spLocks noChangeArrowheads="1"/>
          </p:cNvSpPr>
          <p:nvPr/>
        </p:nvSpPr>
        <p:spPr bwMode="auto">
          <a:xfrm rot="5400000">
            <a:off x="721256" y="5963043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3" name="AutoShape 295"/>
          <p:cNvSpPr>
            <a:spLocks noChangeArrowheads="1"/>
          </p:cNvSpPr>
          <p:nvPr/>
        </p:nvSpPr>
        <p:spPr bwMode="auto">
          <a:xfrm rot="5400000">
            <a:off x="2552173" y="5965158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4" name="AutoShape 296"/>
          <p:cNvSpPr>
            <a:spLocks noChangeArrowheads="1"/>
          </p:cNvSpPr>
          <p:nvPr/>
        </p:nvSpPr>
        <p:spPr bwMode="auto">
          <a:xfrm rot="5400000">
            <a:off x="2755373" y="5965158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5" name="AutoShape 297"/>
          <p:cNvSpPr>
            <a:spLocks noChangeArrowheads="1"/>
          </p:cNvSpPr>
          <p:nvPr/>
        </p:nvSpPr>
        <p:spPr bwMode="auto">
          <a:xfrm rot="5400000">
            <a:off x="2958573" y="5965158"/>
            <a:ext cx="80433" cy="82551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6" name="AutoShape 298"/>
          <p:cNvSpPr>
            <a:spLocks noChangeArrowheads="1"/>
          </p:cNvSpPr>
          <p:nvPr/>
        </p:nvSpPr>
        <p:spPr bwMode="auto">
          <a:xfrm rot="5400000">
            <a:off x="2346856" y="615777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7" name="AutoShape 299"/>
          <p:cNvSpPr>
            <a:spLocks noChangeArrowheads="1"/>
          </p:cNvSpPr>
          <p:nvPr/>
        </p:nvSpPr>
        <p:spPr bwMode="auto">
          <a:xfrm rot="5400000">
            <a:off x="2143656" y="615777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8" name="AutoShape 300"/>
          <p:cNvSpPr>
            <a:spLocks noChangeArrowheads="1"/>
          </p:cNvSpPr>
          <p:nvPr/>
        </p:nvSpPr>
        <p:spPr bwMode="auto">
          <a:xfrm rot="5400000">
            <a:off x="1940456" y="615777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9" name="AutoShape 301"/>
          <p:cNvSpPr>
            <a:spLocks noChangeArrowheads="1"/>
          </p:cNvSpPr>
          <p:nvPr/>
        </p:nvSpPr>
        <p:spPr bwMode="auto">
          <a:xfrm rot="5400000">
            <a:off x="1737256" y="615777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0" name="AutoShape 302"/>
          <p:cNvSpPr>
            <a:spLocks noChangeArrowheads="1"/>
          </p:cNvSpPr>
          <p:nvPr/>
        </p:nvSpPr>
        <p:spPr bwMode="auto">
          <a:xfrm rot="5400000">
            <a:off x="1536173" y="615989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1" name="AutoShape 303"/>
          <p:cNvSpPr>
            <a:spLocks noChangeArrowheads="1"/>
          </p:cNvSpPr>
          <p:nvPr/>
        </p:nvSpPr>
        <p:spPr bwMode="auto">
          <a:xfrm rot="5400000">
            <a:off x="1330856" y="615777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2" name="AutoShape 304"/>
          <p:cNvSpPr>
            <a:spLocks noChangeArrowheads="1"/>
          </p:cNvSpPr>
          <p:nvPr/>
        </p:nvSpPr>
        <p:spPr bwMode="auto">
          <a:xfrm rot="5400000">
            <a:off x="1127656" y="615777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3" name="AutoShape 305"/>
          <p:cNvSpPr>
            <a:spLocks noChangeArrowheads="1"/>
          </p:cNvSpPr>
          <p:nvPr/>
        </p:nvSpPr>
        <p:spPr bwMode="auto">
          <a:xfrm rot="5400000">
            <a:off x="924456" y="6157776"/>
            <a:ext cx="80433" cy="82549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4" name="AutoShape 306"/>
          <p:cNvSpPr>
            <a:spLocks noChangeArrowheads="1"/>
          </p:cNvSpPr>
          <p:nvPr/>
        </p:nvSpPr>
        <p:spPr bwMode="auto">
          <a:xfrm rot="5400000">
            <a:off x="721256" y="6157776"/>
            <a:ext cx="80433" cy="82549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5" name="AutoShape 307"/>
          <p:cNvSpPr>
            <a:spLocks noChangeArrowheads="1"/>
          </p:cNvSpPr>
          <p:nvPr/>
        </p:nvSpPr>
        <p:spPr bwMode="auto">
          <a:xfrm rot="5400000">
            <a:off x="2552173" y="615989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6" name="AutoShape 308"/>
          <p:cNvSpPr>
            <a:spLocks noChangeArrowheads="1"/>
          </p:cNvSpPr>
          <p:nvPr/>
        </p:nvSpPr>
        <p:spPr bwMode="auto">
          <a:xfrm rot="5400000">
            <a:off x="2755373" y="615989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7" name="AutoShape 309"/>
          <p:cNvSpPr>
            <a:spLocks noChangeArrowheads="1"/>
          </p:cNvSpPr>
          <p:nvPr/>
        </p:nvSpPr>
        <p:spPr bwMode="auto">
          <a:xfrm rot="5400000">
            <a:off x="2958573" y="6159891"/>
            <a:ext cx="80433" cy="82551"/>
          </a:xfrm>
          <a:prstGeom prst="octagon">
            <a:avLst>
              <a:gd name="adj" fmla="val 29287"/>
            </a:avLst>
          </a:prstGeom>
          <a:solidFill>
            <a:srgbClr val="FFFFFF">
              <a:alpha val="59999"/>
            </a:srgbClr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kern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99396" y="5013985"/>
            <a:ext cx="148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GB" i="1" dirty="0">
                <a:solidFill>
                  <a:prstClr val="black"/>
                </a:solidFill>
                <a:latin typeface="Arial"/>
              </a:rPr>
              <a:t>et cetera</a:t>
            </a:r>
          </a:p>
        </p:txBody>
      </p:sp>
      <p:cxnSp>
        <p:nvCxnSpPr>
          <p:cNvPr id="1025" name="Gerade Verbindung mit Pfeil 1024"/>
          <p:cNvCxnSpPr/>
          <p:nvPr/>
        </p:nvCxnSpPr>
        <p:spPr>
          <a:xfrm>
            <a:off x="1839936" y="4653924"/>
            <a:ext cx="6400" cy="82757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" name="Textfeld 326"/>
          <p:cNvSpPr txBox="1"/>
          <p:nvPr/>
        </p:nvSpPr>
        <p:spPr>
          <a:xfrm>
            <a:off x="2406" y="49361"/>
            <a:ext cx="12017876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sz="2400" dirty="0">
                <a:solidFill>
                  <a:prstClr val="black"/>
                </a:solidFill>
                <a:latin typeface="Arial"/>
              </a:rPr>
              <a:t>Sketch of Recurrent Mass Selection. Probably in the first millenniums such selection was mainly female work.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792227" y="1749770"/>
            <a:ext cx="8228055" cy="147732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US" i="1" dirty="0">
                <a:solidFill>
                  <a:prstClr val="black"/>
                </a:solidFill>
                <a:latin typeface="Arial"/>
              </a:rPr>
              <a:t>“Die </a:t>
            </a:r>
            <a:r>
              <a:rPr lang="en-US" i="1" dirty="0" err="1">
                <a:solidFill>
                  <a:prstClr val="black"/>
                </a:solidFill>
                <a:latin typeface="Arial"/>
              </a:rPr>
              <a:t>Guten</a:t>
            </a:r>
            <a:r>
              <a:rPr lang="en-US" i="1" dirty="0">
                <a:solidFill>
                  <a:prstClr val="black"/>
                </a:solidFill>
                <a:latin typeface="Arial"/>
              </a:rPr>
              <a:t> ins </a:t>
            </a:r>
            <a:r>
              <a:rPr lang="en-US" i="1" dirty="0" err="1">
                <a:solidFill>
                  <a:prstClr val="black"/>
                </a:solidFill>
                <a:latin typeface="Arial"/>
              </a:rPr>
              <a:t>Töpfchen</a:t>
            </a:r>
            <a:r>
              <a:rPr lang="en-US" i="1" dirty="0">
                <a:solidFill>
                  <a:prstClr val="black"/>
                </a:solidFill>
                <a:latin typeface="Arial"/>
              </a:rPr>
              <a:t>, die </a:t>
            </a:r>
            <a:r>
              <a:rPr lang="en-US" i="1" dirty="0" err="1">
                <a:solidFill>
                  <a:prstClr val="black"/>
                </a:solidFill>
                <a:latin typeface="Arial"/>
              </a:rPr>
              <a:t>Schlechten</a:t>
            </a:r>
            <a:r>
              <a:rPr lang="en-US" i="1" dirty="0">
                <a:solidFill>
                  <a:prstClr val="black"/>
                </a:solidFill>
                <a:latin typeface="Arial"/>
              </a:rPr>
              <a:t> ins </a:t>
            </a:r>
            <a:r>
              <a:rPr lang="en-US" i="1" dirty="0" err="1">
                <a:solidFill>
                  <a:prstClr val="black"/>
                </a:solidFill>
                <a:latin typeface="Arial"/>
              </a:rPr>
              <a:t>Kröpfchen</a:t>
            </a:r>
            <a:r>
              <a:rPr lang="en-US" i="1" dirty="0">
                <a:solidFill>
                  <a:prstClr val="black"/>
                </a:solidFill>
                <a:latin typeface="Arial"/>
              </a:rPr>
              <a:t>”. </a:t>
            </a:r>
            <a:r>
              <a:rPr lang="en-US" i="1" dirty="0" err="1">
                <a:solidFill>
                  <a:prstClr val="black"/>
                </a:solidFill>
                <a:latin typeface="Arial"/>
              </a:rPr>
              <a:t>Aschenputtel</a:t>
            </a:r>
            <a:r>
              <a:rPr lang="en-US" i="1" dirty="0">
                <a:solidFill>
                  <a:prstClr val="black"/>
                </a:solidFill>
                <a:latin typeface="Arial"/>
              </a:rPr>
              <a:t>. </a:t>
            </a:r>
            <a:br>
              <a:rPr lang="en-US" i="1" dirty="0">
                <a:solidFill>
                  <a:prstClr val="black"/>
                </a:solidFill>
                <a:latin typeface="Arial"/>
              </a:rPr>
            </a:br>
            <a:r>
              <a:rPr lang="en-US" i="1" dirty="0" err="1">
                <a:solidFill>
                  <a:prstClr val="black"/>
                </a:solidFill>
                <a:latin typeface="Arial"/>
              </a:rPr>
              <a:t>Grimms</a:t>
            </a:r>
            <a:r>
              <a:rPr lang="en-US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/>
              </a:rPr>
              <a:t>Märchen</a:t>
            </a:r>
            <a:r>
              <a:rPr lang="en-US" dirty="0">
                <a:solidFill>
                  <a:prstClr val="black"/>
                </a:solidFill>
                <a:latin typeface="Arial"/>
              </a:rPr>
              <a:t>.</a:t>
            </a:r>
          </a:p>
          <a:p>
            <a:pPr defTabSz="1219170"/>
            <a:endParaRPr lang="en-US" dirty="0">
              <a:solidFill>
                <a:prstClr val="black"/>
              </a:solidFill>
              <a:latin typeface="Arial"/>
            </a:endParaRPr>
          </a:p>
          <a:p>
            <a:pPr defTabSz="1219170"/>
            <a:r>
              <a:rPr lang="en-US" dirty="0">
                <a:solidFill>
                  <a:prstClr val="black"/>
                </a:solidFill>
                <a:latin typeface="Arial"/>
              </a:rPr>
              <a:t>The good ones go into the pot, the bad ones go into your crop. Cinderella. Grimm’s fairy tales.</a:t>
            </a:r>
            <a:endParaRPr lang="en-GB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834" y="3664420"/>
            <a:ext cx="3891707" cy="28608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227" y="3650385"/>
            <a:ext cx="3912172" cy="28715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1448568" y="6337549"/>
            <a:ext cx="66568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5B255CE3-06F4-4E80-85AD-A0878CDD5C50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32575" y="6199050"/>
            <a:ext cx="1443790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/>
              <a:t>© SY &amp; SW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171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 Box 311"/>
          <p:cNvSpPr txBox="1">
            <a:spLocks noChangeArrowheads="1"/>
          </p:cNvSpPr>
          <p:nvPr/>
        </p:nvSpPr>
        <p:spPr bwMode="auto">
          <a:xfrm>
            <a:off x="5020660" y="770163"/>
            <a:ext cx="7066520" cy="161582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Select before flowering?</a:t>
            </a:r>
          </a:p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Recurrent Mass Selection against winter kill in red clover (</a:t>
            </a:r>
            <a:r>
              <a:rPr lang="en-GB" altLang="de-DE" i="1" dirty="0" err="1">
                <a:solidFill>
                  <a:srgbClr val="000000"/>
                </a:solidFill>
                <a:latin typeface="Arial"/>
                <a:cs typeface="Arial" charset="0"/>
              </a:rPr>
              <a:t>Trifolium</a:t>
            </a:r>
            <a:r>
              <a:rPr lang="en-GB" altLang="de-DE" i="1" dirty="0">
                <a:solidFill>
                  <a:srgbClr val="000000"/>
                </a:solidFill>
                <a:latin typeface="Arial"/>
                <a:cs typeface="Arial" charset="0"/>
              </a:rPr>
              <a:t> </a:t>
            </a:r>
            <a:r>
              <a:rPr lang="en-GB" altLang="de-DE" i="1" dirty="0" err="1">
                <a:solidFill>
                  <a:srgbClr val="000000"/>
                </a:solidFill>
                <a:latin typeface="Arial"/>
                <a:cs typeface="Arial" charset="0"/>
              </a:rPr>
              <a:t>pratense</a:t>
            </a:r>
            <a:r>
              <a:rPr lang="en-GB" altLang="de-DE" i="1" dirty="0">
                <a:solidFill>
                  <a:srgbClr val="000000"/>
                </a:solidFill>
                <a:latin typeface="Arial"/>
                <a:cs typeface="Arial" charset="0"/>
              </a:rPr>
              <a:t> ☘</a:t>
            </a: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) would be </a:t>
            </a:r>
            <a:r>
              <a:rPr lang="en-GB" altLang="de-DE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 charset="0"/>
              </a:rPr>
              <a:t>before</a:t>
            </a: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 flowering. No winter-killed plant (genotype) would be able to ‘contaminate’ the next generation with its pollen (with alleles that code for winter-cold susceptibility).  </a:t>
            </a: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  <a:sym typeface="Wingdings" panose="05000000000000000000" pitchFamily="2" charset="2"/>
              </a:rPr>
              <a:t></a:t>
            </a:r>
            <a:endParaRPr lang="en-GB" altLang="de-DE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327" name="Textfeld 326"/>
          <p:cNvSpPr txBox="1"/>
          <p:nvPr/>
        </p:nvSpPr>
        <p:spPr>
          <a:xfrm>
            <a:off x="2406" y="49361"/>
            <a:ext cx="12084773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sz="2400" dirty="0">
                <a:solidFill>
                  <a:prstClr val="black"/>
                </a:solidFill>
                <a:latin typeface="Arial"/>
              </a:rPr>
              <a:t>Sketch of Recurrent Mass Selection.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0" y="612634"/>
            <a:ext cx="4800000" cy="386420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11"/>
          <p:cNvSpPr txBox="1">
            <a:spLocks noChangeArrowheads="1"/>
          </p:cNvSpPr>
          <p:nvPr/>
        </p:nvSpPr>
        <p:spPr bwMode="auto">
          <a:xfrm>
            <a:off x="104821" y="4563388"/>
            <a:ext cx="6374688" cy="2031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Select after flowering? Recurrent Mass Selection against ergot (</a:t>
            </a:r>
            <a:r>
              <a:rPr lang="en-GB" altLang="de-DE" i="1" dirty="0">
                <a:solidFill>
                  <a:srgbClr val="000000"/>
                </a:solidFill>
                <a:latin typeface="Arial"/>
                <a:cs typeface="Arial" charset="0"/>
              </a:rPr>
              <a:t>Claviceps purpurea</a:t>
            </a: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) infestation in rye (</a:t>
            </a:r>
            <a:r>
              <a:rPr lang="en-GB" altLang="de-DE" i="1" dirty="0">
                <a:solidFill>
                  <a:srgbClr val="000000"/>
                </a:solidFill>
                <a:latin typeface="Arial"/>
                <a:cs typeface="Arial" charset="0"/>
              </a:rPr>
              <a:t>Secale cere-ale</a:t>
            </a: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) would be </a:t>
            </a:r>
            <a:r>
              <a:rPr lang="en-GB" altLang="de-DE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 charset="0"/>
              </a:rPr>
              <a:t>after</a:t>
            </a: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 flowering, and the more susceptible plants (genotypes) would indeed have the opportunity to pollinate (fertilize) later-on selected plants, thus diluting our gain from selecting (seed of) the better plants for next cycle.  </a:t>
            </a: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  <a:sym typeface="Wingdings" panose="05000000000000000000" pitchFamily="2" charset="2"/>
              </a:rPr>
              <a:t></a:t>
            </a:r>
            <a:endParaRPr lang="en-GB" altLang="de-DE" dirty="0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8" name="Right Triangle 7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0877C6-8DF6-425F-8E19-FD572245C3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289" y="2443545"/>
            <a:ext cx="5534891" cy="41511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feld 1"/>
          <p:cNvSpPr txBox="1"/>
          <p:nvPr/>
        </p:nvSpPr>
        <p:spPr>
          <a:xfrm>
            <a:off x="11523287" y="191319"/>
            <a:ext cx="6144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5B255CE3-06F4-4E80-85AD-A0878CDD5C50}" type="slidenum">
              <a:rPr lang="en-US"/>
              <a:pPr/>
              <a:t>16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80832C9-B6A1-41E8-9B08-F0A9504C37EE}"/>
              </a:ext>
            </a:extLst>
          </p:cNvPr>
          <p:cNvGrpSpPr/>
          <p:nvPr/>
        </p:nvGrpSpPr>
        <p:grpSpPr>
          <a:xfrm>
            <a:off x="6443427" y="3642034"/>
            <a:ext cx="2317072" cy="3149470"/>
            <a:chOff x="6181532" y="2443545"/>
            <a:chExt cx="2317072" cy="314947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334D11-B153-48B5-817E-C7EEF11A65AB}"/>
                </a:ext>
              </a:extLst>
            </p:cNvPr>
            <p:cNvSpPr txBox="1"/>
            <p:nvPr/>
          </p:nvSpPr>
          <p:spPr>
            <a:xfrm>
              <a:off x="6181532" y="4669685"/>
              <a:ext cx="2317072" cy="9233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en-GB" b="0" i="1" dirty="0">
                  <a:effectLst/>
                  <a:latin typeface="Arial" panose="020B0604020202020204" pitchFamily="34" charset="0"/>
                </a:rPr>
                <a:t>Claviceps purpurea </a:t>
              </a:r>
              <a:r>
                <a:rPr lang="en-GB" b="0" i="0" dirty="0">
                  <a:effectLst/>
                  <a:latin typeface="Arial" panose="020B0604020202020204" pitchFamily="34" charset="0"/>
                </a:rPr>
                <a:t>on rye. Franz Eugen Köhler, 1897.</a:t>
              </a:r>
              <a:endParaRPr lang="en-GB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F8892C1-AE80-4948-97E9-473D81C84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87736" y="2443545"/>
              <a:ext cx="586620" cy="2257213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</p:grpSp>
      <p:sp>
        <p:nvSpPr>
          <p:cNvPr id="17" name="Textfeld 1">
            <a:extLst>
              <a:ext uri="{FF2B5EF4-FFF2-40B4-BE49-F238E27FC236}">
                <a16:creationId xmlns:a16="http://schemas.microsoft.com/office/drawing/2014/main" id="{ACFD1E20-06D6-497A-9E7E-CD76BCBE8CE6}"/>
              </a:ext>
            </a:extLst>
          </p:cNvPr>
          <p:cNvSpPr txBox="1"/>
          <p:nvPr/>
        </p:nvSpPr>
        <p:spPr>
          <a:xfrm>
            <a:off x="10213759" y="5868464"/>
            <a:ext cx="1873420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pPr algn="l"/>
            <a:r>
              <a:rPr lang="en-US" sz="1800" dirty="0"/>
              <a:t>Hybrid rye cv. ‘Esprit’ (KWS) in 2010. © W. Link</a:t>
            </a:r>
          </a:p>
        </p:txBody>
      </p:sp>
    </p:spTree>
    <p:extLst>
      <p:ext uri="{BB962C8B-B14F-4D97-AF65-F5344CB8AC3E}">
        <p14:creationId xmlns:p14="http://schemas.microsoft.com/office/powerpoint/2010/main" val="3265488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 Box 311"/>
          <p:cNvSpPr txBox="1">
            <a:spLocks noChangeArrowheads="1"/>
          </p:cNvSpPr>
          <p:nvPr/>
        </p:nvSpPr>
        <p:spPr bwMode="auto">
          <a:xfrm>
            <a:off x="5020660" y="770164"/>
            <a:ext cx="7066520" cy="189282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Select before or after flowering? After flowering means: We do </a:t>
            </a:r>
            <a:r>
              <a:rPr lang="en-GB" altLang="de-DE" dirty="0">
                <a:solidFill>
                  <a:srgbClr val="0000FF"/>
                </a:solidFill>
                <a:latin typeface="Arial"/>
                <a:cs typeface="Arial" charset="0"/>
              </a:rPr>
              <a:t>not avoid</a:t>
            </a: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 fertilizations of the ‘good-ones’ with the many (finally) </a:t>
            </a:r>
            <a:r>
              <a:rPr lang="en-GB" altLang="de-DE" dirty="0" err="1">
                <a:solidFill>
                  <a:srgbClr val="000000"/>
                </a:solidFill>
                <a:latin typeface="Arial"/>
                <a:cs typeface="Arial" charset="0"/>
              </a:rPr>
              <a:t>discar-ded</a:t>
            </a: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 ‘bad-ones’. This means that a </a:t>
            </a:r>
            <a:r>
              <a:rPr lang="en-GB" altLang="de-DE" dirty="0">
                <a:solidFill>
                  <a:srgbClr val="0000FF"/>
                </a:solidFill>
                <a:latin typeface="Arial"/>
                <a:cs typeface="Arial" charset="0"/>
              </a:rPr>
              <a:t>‘Dilution of the Soup’ </a:t>
            </a:r>
            <a:r>
              <a:rPr lang="en-GB" altLang="de-DE" dirty="0">
                <a:solidFill>
                  <a:prstClr val="black"/>
                </a:solidFill>
                <a:latin typeface="Arial"/>
                <a:cs typeface="Arial" charset="0"/>
              </a:rPr>
              <a:t>takes place</a:t>
            </a: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. </a:t>
            </a:r>
          </a:p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dirty="0">
                <a:solidFill>
                  <a:srgbClr val="000000"/>
                </a:solidFill>
                <a:latin typeface="Arial"/>
                <a:cs typeface="Arial" charset="0"/>
              </a:rPr>
              <a:t>Further questions. Phenotypic selection? DNA-based selection? On which trait to select? Will phenotypic selection on (error-prone) single-plant data lead to adequate gain from selection?</a:t>
            </a:r>
          </a:p>
        </p:txBody>
      </p:sp>
      <p:sp>
        <p:nvSpPr>
          <p:cNvPr id="327" name="Textfeld 326"/>
          <p:cNvSpPr txBox="1"/>
          <p:nvPr/>
        </p:nvSpPr>
        <p:spPr>
          <a:xfrm>
            <a:off x="2406" y="49361"/>
            <a:ext cx="1218718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sz="2400" dirty="0">
                <a:solidFill>
                  <a:prstClr val="black"/>
                </a:solidFill>
                <a:latin typeface="Arial"/>
              </a:rPr>
              <a:t>Sketch of Recurrent Mass Selection. The so-called ‘</a:t>
            </a:r>
            <a:r>
              <a:rPr lang="en-GB" sz="2400" dirty="0">
                <a:solidFill>
                  <a:srgbClr val="0000FF"/>
                </a:solidFill>
                <a:latin typeface="Arial"/>
              </a:rPr>
              <a:t>Dilution of the Soup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’. </a:t>
            </a:r>
          </a:p>
        </p:txBody>
      </p:sp>
      <p:sp>
        <p:nvSpPr>
          <p:cNvPr id="251" name="Text Box 311"/>
          <p:cNvSpPr txBox="1">
            <a:spLocks noChangeArrowheads="1"/>
          </p:cNvSpPr>
          <p:nvPr/>
        </p:nvSpPr>
        <p:spPr bwMode="auto">
          <a:xfrm>
            <a:off x="104820" y="4843911"/>
            <a:ext cx="11982360" cy="175432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fontAlgn="base">
              <a:spcBef>
                <a:spcPct val="50000"/>
              </a:spcBef>
              <a:spcAft>
                <a:spcPct val="0"/>
              </a:spcAft>
              <a:defRPr>
                <a:solidFill>
                  <a:srgbClr val="000000"/>
                </a:solidFill>
                <a:cs typeface="Arial" charset="0"/>
              </a:defRPr>
            </a:lvl1pPr>
          </a:lstStyle>
          <a:p>
            <a:pPr defTabSz="1219170"/>
            <a:r>
              <a:rPr lang="en-GB" altLang="de-DE" dirty="0">
                <a:latin typeface="Arial"/>
              </a:rPr>
              <a:t>Can we have more than one selection step per calendar year, or per season? </a:t>
            </a:r>
            <a:br>
              <a:rPr lang="en-GB" altLang="de-DE" dirty="0">
                <a:latin typeface="Arial"/>
              </a:rPr>
            </a:br>
            <a:r>
              <a:rPr lang="en-GB" altLang="de-DE" dirty="0">
                <a:latin typeface="Arial"/>
              </a:rPr>
              <a:t>How to reconcile hard selection &amp; maintenance of genetic diversity?  ... so, how to minimized Drift and Inbreeding? </a:t>
            </a:r>
            <a:br>
              <a:rPr lang="en-GB" altLang="de-DE" dirty="0">
                <a:latin typeface="Arial"/>
              </a:rPr>
            </a:br>
            <a:r>
              <a:rPr lang="en-GB" altLang="de-DE" dirty="0">
                <a:latin typeface="Arial"/>
              </a:rPr>
              <a:t>For the sake of long-term gain from selection, diversity must be </a:t>
            </a:r>
            <a:r>
              <a:rPr lang="en-GB" altLang="de-DE" dirty="0">
                <a:solidFill>
                  <a:srgbClr val="0000FF"/>
                </a:solidFill>
                <a:latin typeface="Arial"/>
              </a:rPr>
              <a:t>spared</a:t>
            </a:r>
            <a:r>
              <a:rPr lang="en-GB" altLang="de-DE" dirty="0">
                <a:latin typeface="Arial"/>
              </a:rPr>
              <a:t>, must be </a:t>
            </a:r>
            <a:r>
              <a:rPr lang="en-GB" altLang="de-DE" dirty="0">
                <a:solidFill>
                  <a:srgbClr val="0000FF"/>
                </a:solidFill>
                <a:latin typeface="Arial"/>
              </a:rPr>
              <a:t>kept high</a:t>
            </a:r>
            <a:r>
              <a:rPr lang="en-GB" altLang="de-DE" dirty="0">
                <a:latin typeface="Arial"/>
              </a:rPr>
              <a:t>, little scathed, </a:t>
            </a:r>
            <a:r>
              <a:rPr lang="en-GB" altLang="de-DE" dirty="0">
                <a:solidFill>
                  <a:srgbClr val="0000FF"/>
                </a:solidFill>
                <a:latin typeface="Arial"/>
              </a:rPr>
              <a:t>protected from decay</a:t>
            </a:r>
            <a:r>
              <a:rPr lang="en-GB" altLang="de-DE" dirty="0">
                <a:latin typeface="Arial"/>
              </a:rPr>
              <a:t> (</a:t>
            </a:r>
            <a:r>
              <a:rPr lang="en-GB" altLang="de-DE" i="1" dirty="0" err="1">
                <a:latin typeface="Arial"/>
              </a:rPr>
              <a:t>geschont</a:t>
            </a:r>
            <a:r>
              <a:rPr lang="en-GB" altLang="de-DE" dirty="0">
                <a:latin typeface="Arial"/>
              </a:rPr>
              <a:t>). </a:t>
            </a:r>
            <a:br>
              <a:rPr lang="en-GB" altLang="de-DE" dirty="0">
                <a:latin typeface="Arial"/>
              </a:rPr>
            </a:br>
            <a:r>
              <a:rPr lang="en-GB" altLang="de-DE" dirty="0">
                <a:latin typeface="Arial"/>
              </a:rPr>
              <a:t>At which cycle(s) of recurrent selection do we extract material to create a candidate cultivar (i.e., enter breeding; </a:t>
            </a:r>
            <a:br>
              <a:rPr lang="en-GB" altLang="de-DE" dirty="0">
                <a:latin typeface="Arial"/>
              </a:rPr>
            </a:br>
            <a:r>
              <a:rPr lang="en-GB" altLang="de-DE" dirty="0">
                <a:latin typeface="Arial"/>
              </a:rPr>
              <a:t>and then, how?).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0" y="612634"/>
            <a:ext cx="4800000" cy="386420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1460407" y="6351233"/>
            <a:ext cx="66568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5B255CE3-06F4-4E80-85AD-A0878CDD5C50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A4458E-4D60-4B68-B4B5-0789EBEDBA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57965" y="2930922"/>
            <a:ext cx="1429214" cy="214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92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D427DEFE-A6AC-413E-8CF2-31AE66F12DBC}"/>
              </a:ext>
            </a:extLst>
          </p:cNvPr>
          <p:cNvGrpSpPr/>
          <p:nvPr/>
        </p:nvGrpSpPr>
        <p:grpSpPr>
          <a:xfrm>
            <a:off x="-101038" y="3663374"/>
            <a:ext cx="12188219" cy="1721945"/>
            <a:chOff x="-101038" y="3663374"/>
            <a:chExt cx="12188219" cy="1721945"/>
          </a:xfrm>
        </p:grpSpPr>
        <p:cxnSp>
          <p:nvCxnSpPr>
            <p:cNvPr id="54" name="Gerade Verbindung mit Pfeil 5">
              <a:extLst>
                <a:ext uri="{FF2B5EF4-FFF2-40B4-BE49-F238E27FC236}">
                  <a16:creationId xmlns:a16="http://schemas.microsoft.com/office/drawing/2014/main" id="{44F04009-97DB-42B1-920B-4E21007B507D}"/>
                </a:ext>
              </a:extLst>
            </p:cNvPr>
            <p:cNvCxnSpPr>
              <a:stCxn id="56" idx="1"/>
            </p:cNvCxnSpPr>
            <p:nvPr/>
          </p:nvCxnSpPr>
          <p:spPr>
            <a:xfrm flipV="1">
              <a:off x="-61206" y="3663374"/>
              <a:ext cx="12145480" cy="1499767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prstDash val="dashDot"/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Pfeil nach rechts 48">
              <a:extLst>
                <a:ext uri="{FF2B5EF4-FFF2-40B4-BE49-F238E27FC236}">
                  <a16:creationId xmlns:a16="http://schemas.microsoft.com/office/drawing/2014/main" id="{CC58580D-C336-4BDF-96A3-D4DB090BE4D8}"/>
                </a:ext>
              </a:extLst>
            </p:cNvPr>
            <p:cNvSpPr/>
            <p:nvPr/>
          </p:nvSpPr>
          <p:spPr>
            <a:xfrm>
              <a:off x="-48801" y="4949379"/>
              <a:ext cx="12135982" cy="435940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2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56" name="Pfeil nach rechts 45">
              <a:extLst>
                <a:ext uri="{FF2B5EF4-FFF2-40B4-BE49-F238E27FC236}">
                  <a16:creationId xmlns:a16="http://schemas.microsoft.com/office/drawing/2014/main" id="{4DDC7D1A-ECF3-4CC8-B4C5-DE6A2973D26E}"/>
                </a:ext>
              </a:extLst>
            </p:cNvPr>
            <p:cNvSpPr/>
            <p:nvPr/>
          </p:nvSpPr>
          <p:spPr>
            <a:xfrm rot="21180000">
              <a:off x="-101038" y="4293919"/>
              <a:ext cx="10687692" cy="435940"/>
            </a:xfrm>
            <a:prstGeom prst="rightArrow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240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2" name="Textfeld 14"/>
          <p:cNvSpPr txBox="1">
            <a:spLocks noChangeArrowheads="1"/>
          </p:cNvSpPr>
          <p:nvPr/>
        </p:nvSpPr>
        <p:spPr bwMode="auto">
          <a:xfrm>
            <a:off x="53613" y="45067"/>
            <a:ext cx="12033568" cy="19389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219170"/>
            <a:r>
              <a:rPr lang="en-GB" sz="2400" dirty="0">
                <a:solidFill>
                  <a:prstClr val="black"/>
                </a:solidFill>
                <a:latin typeface="Arial" charset="0"/>
              </a:rPr>
              <a:t>Recurrent Selection is a cyclic, stepwise process. Same procedure each cycle. </a:t>
            </a:r>
            <a:r>
              <a:rPr lang="en-GB" sz="2400" dirty="0">
                <a:solidFill>
                  <a:srgbClr val="0000FF"/>
                </a:solidFill>
                <a:latin typeface="Arial" charset="0"/>
              </a:rPr>
              <a:t>Gain </a:t>
            </a:r>
            <a:r>
              <a:rPr lang="en-GB" sz="2400" dirty="0">
                <a:solidFill>
                  <a:prstClr val="black"/>
                </a:solidFill>
                <a:latin typeface="Arial" charset="0"/>
              </a:rPr>
              <a:t>genetic progress per cycle. From each cycle you may extract a cultivar or components for a future cultivar. Theoretically, the genepool is closed: No alien genetic material is introduced. Yet, in practice, breeders typically behave opportunistic and adapt their schemes.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D929C2C-B5EE-4D6F-A689-480D8A4CA8B6}"/>
              </a:ext>
            </a:extLst>
          </p:cNvPr>
          <p:cNvGrpSpPr/>
          <p:nvPr/>
        </p:nvGrpSpPr>
        <p:grpSpPr>
          <a:xfrm>
            <a:off x="-51207" y="2466539"/>
            <a:ext cx="12035975" cy="3811040"/>
            <a:chOff x="-51207" y="2466539"/>
            <a:chExt cx="12035975" cy="3811040"/>
          </a:xfrm>
        </p:grpSpPr>
        <p:sp>
          <p:nvSpPr>
            <p:cNvPr id="12" name="Line 16"/>
            <p:cNvSpPr>
              <a:spLocks noChangeShapeType="1"/>
            </p:cNvSpPr>
            <p:nvPr/>
          </p:nvSpPr>
          <p:spPr bwMode="auto">
            <a:xfrm flipV="1">
              <a:off x="-51207" y="3983366"/>
              <a:ext cx="7280418" cy="0"/>
            </a:xfrm>
            <a:prstGeom prst="line">
              <a:avLst/>
            </a:prstGeom>
            <a:noFill/>
            <a:ln w="12700">
              <a:noFill/>
              <a:round/>
              <a:headEnd/>
              <a:tailEnd type="triangle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defTabSz="1219170"/>
              <a:endParaRPr lang="de-DE" sz="24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9" name="Line 22"/>
            <p:cNvSpPr>
              <a:spLocks noChangeShapeType="1"/>
            </p:cNvSpPr>
            <p:nvPr/>
          </p:nvSpPr>
          <p:spPr bwMode="auto">
            <a:xfrm>
              <a:off x="8612310" y="4846966"/>
              <a:ext cx="480483" cy="0"/>
            </a:xfrm>
            <a:prstGeom prst="line">
              <a:avLst/>
            </a:prstGeom>
            <a:noFill/>
            <a:ln w="12700">
              <a:noFill/>
              <a:round/>
              <a:headEnd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defTabSz="1219170"/>
              <a:endParaRPr lang="de-DE" sz="2400">
                <a:solidFill>
                  <a:prstClr val="black"/>
                </a:solidFill>
                <a:latin typeface="Arial"/>
              </a:endParaRPr>
            </a:p>
          </p:txBody>
        </p:sp>
        <p:grpSp>
          <p:nvGrpSpPr>
            <p:cNvPr id="29" name="Gruppieren 28"/>
            <p:cNvGrpSpPr/>
            <p:nvPr/>
          </p:nvGrpSpPr>
          <p:grpSpPr>
            <a:xfrm>
              <a:off x="51206" y="3254263"/>
              <a:ext cx="3177220" cy="3023316"/>
              <a:chOff x="76810" y="1011863"/>
              <a:chExt cx="2382915" cy="2267487"/>
            </a:xfrm>
          </p:grpSpPr>
          <p:sp>
            <p:nvSpPr>
              <p:cNvPr id="5" name="Text Box 8"/>
              <p:cNvSpPr txBox="1">
                <a:spLocks noChangeArrowheads="1"/>
              </p:cNvSpPr>
              <p:nvPr/>
            </p:nvSpPr>
            <p:spPr bwMode="auto">
              <a:xfrm>
                <a:off x="736498" y="1011863"/>
                <a:ext cx="1223962" cy="346249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FF0000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defTabSz="1219170">
                  <a:spcBef>
                    <a:spcPct val="50000"/>
                  </a:spcBef>
                </a:pPr>
                <a:r>
                  <a:rPr lang="de-DE" altLang="de-DE" sz="2400" dirty="0">
                    <a:solidFill>
                      <a:srgbClr val="FF0000"/>
                    </a:solidFill>
                    <a:latin typeface="Arial" charset="0"/>
                  </a:rPr>
                  <a:t>Cycle 0</a:t>
                </a:r>
                <a:r>
                  <a:rPr lang="de-DE" altLang="de-DE" sz="2400" dirty="0">
                    <a:solidFill>
                      <a:prstClr val="black"/>
                    </a:solidFill>
                    <a:latin typeface="Arial" charset="0"/>
                  </a:rPr>
                  <a:t> </a:t>
                </a:r>
              </a:p>
            </p:txBody>
          </p:sp>
          <p:grpSp>
            <p:nvGrpSpPr>
              <p:cNvPr id="28" name="Gruppieren 27"/>
              <p:cNvGrpSpPr/>
              <p:nvPr/>
            </p:nvGrpSpPr>
            <p:grpSpPr>
              <a:xfrm>
                <a:off x="76810" y="1419600"/>
                <a:ext cx="2382915" cy="1859750"/>
                <a:chOff x="0" y="1803650"/>
                <a:chExt cx="2382915" cy="1859750"/>
              </a:xfrm>
            </p:grpSpPr>
            <p:sp>
              <p:nvSpPr>
                <p:cNvPr id="13" name="Line 18"/>
                <p:cNvSpPr>
                  <a:spLocks noChangeShapeType="1"/>
                </p:cNvSpPr>
                <p:nvPr/>
              </p:nvSpPr>
              <p:spPr bwMode="auto">
                <a:xfrm>
                  <a:off x="1989138" y="2063515"/>
                  <a:ext cx="0" cy="1127499"/>
                </a:xfrm>
                <a:prstGeom prst="line">
                  <a:avLst/>
                </a:prstGeom>
                <a:noFill/>
                <a:ln w="12700">
                  <a:noFill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 defTabSz="1219170"/>
                  <a:endParaRPr lang="de-DE" sz="2400">
                    <a:solidFill>
                      <a:prstClr val="black"/>
                    </a:solidFill>
                    <a:latin typeface="Arial"/>
                  </a:endParaRPr>
                </a:p>
              </p:txBody>
            </p:sp>
            <p:sp>
              <p:nvSpPr>
                <p:cNvPr id="24" name="Abgerundetes Rechteck 23"/>
                <p:cNvSpPr/>
                <p:nvPr/>
              </p:nvSpPr>
              <p:spPr>
                <a:xfrm>
                  <a:off x="1805" y="1803650"/>
                  <a:ext cx="1382580" cy="921720"/>
                </a:xfrm>
                <a:prstGeom prst="roundRect">
                  <a:avLst>
                    <a:gd name="adj" fmla="val 22222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:r>
                    <a:rPr lang="en-GB" sz="2400" dirty="0">
                      <a:solidFill>
                        <a:prstClr val="black"/>
                      </a:solidFill>
                      <a:latin typeface="Arial"/>
                    </a:rPr>
                    <a:t>Selection units</a:t>
                  </a:r>
                </a:p>
              </p:txBody>
            </p:sp>
            <p:sp>
              <p:nvSpPr>
                <p:cNvPr id="25" name="Abgerundetes Rechteck 24"/>
                <p:cNvSpPr/>
                <p:nvPr/>
              </p:nvSpPr>
              <p:spPr>
                <a:xfrm>
                  <a:off x="1422790" y="1803650"/>
                  <a:ext cx="960125" cy="921720"/>
                </a:xfrm>
                <a:prstGeom prst="roundRect">
                  <a:avLst>
                    <a:gd name="adj" fmla="val 22222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:r>
                    <a:rPr lang="en-GB" sz="2400" dirty="0">
                      <a:solidFill>
                        <a:prstClr val="black"/>
                      </a:solidFill>
                      <a:latin typeface="Arial"/>
                    </a:rPr>
                    <a:t>Test units</a:t>
                  </a:r>
                </a:p>
              </p:txBody>
            </p:sp>
            <p:sp>
              <p:nvSpPr>
                <p:cNvPr id="26" name="Abgerundetes Rechteck 25"/>
                <p:cNvSpPr/>
                <p:nvPr/>
              </p:nvSpPr>
              <p:spPr>
                <a:xfrm>
                  <a:off x="45254" y="2741680"/>
                  <a:ext cx="2337661" cy="921720"/>
                </a:xfrm>
                <a:prstGeom prst="roundRect">
                  <a:avLst>
                    <a:gd name="adj" fmla="val 22222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:r>
                    <a:rPr lang="en-GB" sz="2400" dirty="0">
                      <a:solidFill>
                        <a:prstClr val="black"/>
                      </a:solidFill>
                      <a:latin typeface="Arial"/>
                    </a:rPr>
                    <a:t>Recombination units</a:t>
                  </a:r>
                </a:p>
              </p:txBody>
            </p:sp>
            <p:sp>
              <p:nvSpPr>
                <p:cNvPr id="27" name="Abgerundetes Rechteck 26"/>
                <p:cNvSpPr/>
                <p:nvPr/>
              </p:nvSpPr>
              <p:spPr>
                <a:xfrm>
                  <a:off x="0" y="1803650"/>
                  <a:ext cx="2382915" cy="1843440"/>
                </a:xfrm>
                <a:prstGeom prst="roundRect">
                  <a:avLst>
                    <a:gd name="adj" fmla="val 10494"/>
                  </a:avLst>
                </a:prstGeom>
                <a:noFill/>
                <a:ln w="12700">
                  <a:solidFill>
                    <a:srgbClr val="FF000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:endParaRPr lang="en-GB" sz="2400">
                    <a:solidFill>
                      <a:prstClr val="white"/>
                    </a:solidFill>
                    <a:latin typeface="Arial"/>
                  </a:endParaRPr>
                </a:p>
              </p:txBody>
            </p:sp>
          </p:grpSp>
        </p:grpSp>
        <p:grpSp>
          <p:nvGrpSpPr>
            <p:cNvPr id="30" name="Gruppieren 29"/>
            <p:cNvGrpSpPr/>
            <p:nvPr/>
          </p:nvGrpSpPr>
          <p:grpSpPr>
            <a:xfrm>
              <a:off x="3533259" y="2876192"/>
              <a:ext cx="3177220" cy="3023316"/>
              <a:chOff x="76810" y="1011863"/>
              <a:chExt cx="2382915" cy="2267487"/>
            </a:xfrm>
          </p:grpSpPr>
          <p:sp>
            <p:nvSpPr>
              <p:cNvPr id="31" name="Text Box 8"/>
              <p:cNvSpPr txBox="1">
                <a:spLocks noChangeArrowheads="1"/>
              </p:cNvSpPr>
              <p:nvPr/>
            </p:nvSpPr>
            <p:spPr bwMode="auto">
              <a:xfrm>
                <a:off x="736498" y="1011863"/>
                <a:ext cx="1223962" cy="346249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76A49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defTabSz="1219170">
                  <a:spcBef>
                    <a:spcPct val="50000"/>
                  </a:spcBef>
                </a:pPr>
                <a:r>
                  <a:rPr lang="de-DE" altLang="de-DE" sz="2400" dirty="0">
                    <a:solidFill>
                      <a:prstClr val="black"/>
                    </a:solidFill>
                    <a:latin typeface="Arial" charset="0"/>
                  </a:rPr>
                  <a:t>Cycle 1 </a:t>
                </a:r>
              </a:p>
            </p:txBody>
          </p:sp>
          <p:grpSp>
            <p:nvGrpSpPr>
              <p:cNvPr id="32" name="Gruppieren 31"/>
              <p:cNvGrpSpPr/>
              <p:nvPr/>
            </p:nvGrpSpPr>
            <p:grpSpPr>
              <a:xfrm>
                <a:off x="76810" y="1419600"/>
                <a:ext cx="2382915" cy="1859750"/>
                <a:chOff x="0" y="1803650"/>
                <a:chExt cx="2382915" cy="1859750"/>
              </a:xfrm>
            </p:grpSpPr>
            <p:sp>
              <p:nvSpPr>
                <p:cNvPr id="33" name="Line 18"/>
                <p:cNvSpPr>
                  <a:spLocks noChangeShapeType="1"/>
                </p:cNvSpPr>
                <p:nvPr/>
              </p:nvSpPr>
              <p:spPr bwMode="auto">
                <a:xfrm>
                  <a:off x="1989138" y="2063515"/>
                  <a:ext cx="0" cy="1127499"/>
                </a:xfrm>
                <a:prstGeom prst="line">
                  <a:avLst/>
                </a:prstGeom>
                <a:noFill/>
                <a:ln w="12700">
                  <a:solidFill>
                    <a:srgbClr val="C76A49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 defTabSz="1219170"/>
                  <a:endParaRPr lang="de-DE" sz="2400">
                    <a:solidFill>
                      <a:prstClr val="black"/>
                    </a:solidFill>
                    <a:latin typeface="Arial"/>
                  </a:endParaRPr>
                </a:p>
              </p:txBody>
            </p:sp>
            <p:sp>
              <p:nvSpPr>
                <p:cNvPr id="34" name="Abgerundetes Rechteck 33"/>
                <p:cNvSpPr/>
                <p:nvPr/>
              </p:nvSpPr>
              <p:spPr>
                <a:xfrm>
                  <a:off x="1805" y="1803650"/>
                  <a:ext cx="1382580" cy="921720"/>
                </a:xfrm>
                <a:prstGeom prst="roundRect">
                  <a:avLst>
                    <a:gd name="adj" fmla="val 22222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:r>
                    <a:rPr lang="en-GB" sz="2400" dirty="0">
                      <a:solidFill>
                        <a:prstClr val="black"/>
                      </a:solidFill>
                      <a:latin typeface="Arial"/>
                    </a:rPr>
                    <a:t>Selection units</a:t>
                  </a:r>
                </a:p>
              </p:txBody>
            </p:sp>
            <p:sp>
              <p:nvSpPr>
                <p:cNvPr id="35" name="Abgerundetes Rechteck 34"/>
                <p:cNvSpPr/>
                <p:nvPr/>
              </p:nvSpPr>
              <p:spPr>
                <a:xfrm>
                  <a:off x="1422790" y="1803650"/>
                  <a:ext cx="960125" cy="921720"/>
                </a:xfrm>
                <a:prstGeom prst="roundRect">
                  <a:avLst>
                    <a:gd name="adj" fmla="val 22222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:r>
                    <a:rPr lang="en-GB" sz="2400" dirty="0">
                      <a:solidFill>
                        <a:prstClr val="black"/>
                      </a:solidFill>
                      <a:latin typeface="Arial"/>
                    </a:rPr>
                    <a:t>Test units</a:t>
                  </a:r>
                </a:p>
              </p:txBody>
            </p:sp>
            <p:sp>
              <p:nvSpPr>
                <p:cNvPr id="36" name="Abgerundetes Rechteck 35"/>
                <p:cNvSpPr/>
                <p:nvPr/>
              </p:nvSpPr>
              <p:spPr>
                <a:xfrm>
                  <a:off x="45254" y="2741680"/>
                  <a:ext cx="2337661" cy="921720"/>
                </a:xfrm>
                <a:prstGeom prst="roundRect">
                  <a:avLst>
                    <a:gd name="adj" fmla="val 22222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:r>
                    <a:rPr lang="en-GB" sz="2400" dirty="0">
                      <a:solidFill>
                        <a:prstClr val="black"/>
                      </a:solidFill>
                      <a:latin typeface="Arial"/>
                    </a:rPr>
                    <a:t>Recombination units</a:t>
                  </a:r>
                </a:p>
              </p:txBody>
            </p:sp>
            <p:sp>
              <p:nvSpPr>
                <p:cNvPr id="37" name="Abgerundetes Rechteck 36"/>
                <p:cNvSpPr/>
                <p:nvPr/>
              </p:nvSpPr>
              <p:spPr>
                <a:xfrm>
                  <a:off x="0" y="1803650"/>
                  <a:ext cx="2382915" cy="1843440"/>
                </a:xfrm>
                <a:prstGeom prst="roundRect">
                  <a:avLst>
                    <a:gd name="adj" fmla="val 10494"/>
                  </a:avLst>
                </a:prstGeom>
                <a:noFill/>
                <a:ln w="12700">
                  <a:solidFill>
                    <a:srgbClr val="C76A4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:endParaRPr lang="en-GB" sz="2400">
                    <a:solidFill>
                      <a:prstClr val="white"/>
                    </a:solidFill>
                    <a:latin typeface="Arial"/>
                  </a:endParaRPr>
                </a:p>
              </p:txBody>
            </p:sp>
          </p:grpSp>
        </p:grpSp>
        <p:grpSp>
          <p:nvGrpSpPr>
            <p:cNvPr id="38" name="Gruppieren 37"/>
            <p:cNvGrpSpPr/>
            <p:nvPr/>
          </p:nvGrpSpPr>
          <p:grpSpPr>
            <a:xfrm>
              <a:off x="7015313" y="2466539"/>
              <a:ext cx="3177220" cy="3023316"/>
              <a:chOff x="76810" y="1011863"/>
              <a:chExt cx="2382915" cy="2267487"/>
            </a:xfrm>
          </p:grpSpPr>
          <p:sp>
            <p:nvSpPr>
              <p:cNvPr id="39" name="Text Box 8"/>
              <p:cNvSpPr txBox="1">
                <a:spLocks noChangeArrowheads="1"/>
              </p:cNvSpPr>
              <p:nvPr/>
            </p:nvSpPr>
            <p:spPr bwMode="auto">
              <a:xfrm>
                <a:off x="736498" y="1011863"/>
                <a:ext cx="1223962" cy="346249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AE3C3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defTabSz="1219170">
                  <a:spcBef>
                    <a:spcPct val="50000"/>
                  </a:spcBef>
                </a:pPr>
                <a:r>
                  <a:rPr lang="de-DE" altLang="de-DE" sz="2400" dirty="0">
                    <a:solidFill>
                      <a:prstClr val="black"/>
                    </a:solidFill>
                    <a:latin typeface="Arial" charset="0"/>
                  </a:rPr>
                  <a:t>Cycle 2 </a:t>
                </a:r>
              </a:p>
            </p:txBody>
          </p:sp>
          <p:grpSp>
            <p:nvGrpSpPr>
              <p:cNvPr id="40" name="Gruppieren 39"/>
              <p:cNvGrpSpPr/>
              <p:nvPr/>
            </p:nvGrpSpPr>
            <p:grpSpPr>
              <a:xfrm>
                <a:off x="76810" y="1419600"/>
                <a:ext cx="2382915" cy="1859750"/>
                <a:chOff x="0" y="1803650"/>
                <a:chExt cx="2382915" cy="1859750"/>
              </a:xfrm>
            </p:grpSpPr>
            <p:sp>
              <p:nvSpPr>
                <p:cNvPr id="41" name="Line 18"/>
                <p:cNvSpPr>
                  <a:spLocks noChangeShapeType="1"/>
                </p:cNvSpPr>
                <p:nvPr/>
              </p:nvSpPr>
              <p:spPr bwMode="auto">
                <a:xfrm>
                  <a:off x="1989138" y="2063515"/>
                  <a:ext cx="0" cy="1127499"/>
                </a:xfrm>
                <a:prstGeom prst="line">
                  <a:avLst/>
                </a:prstGeom>
                <a:noFill/>
                <a:ln w="12700">
                  <a:noFill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 defTabSz="1219170"/>
                  <a:endParaRPr lang="de-DE" sz="2400">
                    <a:solidFill>
                      <a:prstClr val="black"/>
                    </a:solidFill>
                    <a:latin typeface="Arial"/>
                  </a:endParaRPr>
                </a:p>
              </p:txBody>
            </p:sp>
            <p:sp>
              <p:nvSpPr>
                <p:cNvPr id="42" name="Abgerundetes Rechteck 41"/>
                <p:cNvSpPr/>
                <p:nvPr/>
              </p:nvSpPr>
              <p:spPr>
                <a:xfrm>
                  <a:off x="1805" y="1803650"/>
                  <a:ext cx="1382580" cy="921720"/>
                </a:xfrm>
                <a:prstGeom prst="roundRect">
                  <a:avLst>
                    <a:gd name="adj" fmla="val 22222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:r>
                    <a:rPr lang="en-GB" sz="2400" dirty="0">
                      <a:solidFill>
                        <a:prstClr val="black"/>
                      </a:solidFill>
                      <a:latin typeface="Arial"/>
                    </a:rPr>
                    <a:t>Selection units</a:t>
                  </a:r>
                </a:p>
              </p:txBody>
            </p:sp>
            <p:sp>
              <p:nvSpPr>
                <p:cNvPr id="43" name="Abgerundetes Rechteck 42"/>
                <p:cNvSpPr/>
                <p:nvPr/>
              </p:nvSpPr>
              <p:spPr>
                <a:xfrm>
                  <a:off x="1422790" y="1803650"/>
                  <a:ext cx="960125" cy="921720"/>
                </a:xfrm>
                <a:prstGeom prst="roundRect">
                  <a:avLst>
                    <a:gd name="adj" fmla="val 22222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:r>
                    <a:rPr lang="en-GB" sz="2400" dirty="0">
                      <a:solidFill>
                        <a:prstClr val="black"/>
                      </a:solidFill>
                      <a:latin typeface="Arial"/>
                    </a:rPr>
                    <a:t>Test units</a:t>
                  </a:r>
                </a:p>
              </p:txBody>
            </p:sp>
            <p:sp>
              <p:nvSpPr>
                <p:cNvPr id="44" name="Abgerundetes Rechteck 43"/>
                <p:cNvSpPr/>
                <p:nvPr/>
              </p:nvSpPr>
              <p:spPr>
                <a:xfrm>
                  <a:off x="45254" y="2741680"/>
                  <a:ext cx="2337661" cy="921720"/>
                </a:xfrm>
                <a:prstGeom prst="roundRect">
                  <a:avLst>
                    <a:gd name="adj" fmla="val 22222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:r>
                    <a:rPr lang="en-GB" sz="2400" dirty="0">
                      <a:solidFill>
                        <a:prstClr val="black"/>
                      </a:solidFill>
                      <a:latin typeface="Arial"/>
                    </a:rPr>
                    <a:t>Recombination units</a:t>
                  </a:r>
                </a:p>
              </p:txBody>
            </p:sp>
            <p:sp>
              <p:nvSpPr>
                <p:cNvPr id="45" name="Abgerundetes Rechteck 44"/>
                <p:cNvSpPr/>
                <p:nvPr/>
              </p:nvSpPr>
              <p:spPr>
                <a:xfrm>
                  <a:off x="0" y="1803650"/>
                  <a:ext cx="2382915" cy="1843440"/>
                </a:xfrm>
                <a:prstGeom prst="roundRect">
                  <a:avLst>
                    <a:gd name="adj" fmla="val 10494"/>
                  </a:avLst>
                </a:prstGeom>
                <a:noFill/>
                <a:ln w="12700">
                  <a:solidFill>
                    <a:srgbClr val="DAE3C3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/>
                  <a:endParaRPr lang="en-GB" sz="2400">
                    <a:solidFill>
                      <a:prstClr val="white"/>
                    </a:solidFill>
                    <a:latin typeface="Arial"/>
                  </a:endParaRPr>
                </a:p>
              </p:txBody>
            </p:sp>
          </p:grpSp>
        </p:grpSp>
        <p:sp>
          <p:nvSpPr>
            <p:cNvPr id="50" name="Geschweifte Klammer rechts 49"/>
            <p:cNvSpPr/>
            <p:nvPr/>
          </p:nvSpPr>
          <p:spPr>
            <a:xfrm>
              <a:off x="10573386" y="3900326"/>
              <a:ext cx="438453" cy="1267023"/>
            </a:xfrm>
            <a:prstGeom prst="rightBrace">
              <a:avLst/>
            </a:prstGeom>
            <a:noFill/>
            <a:ln w="19050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219170"/>
              <a:endParaRPr lang="en-GB" sz="24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51" name="Textfeld 50"/>
            <p:cNvSpPr txBox="1"/>
            <p:nvPr/>
          </p:nvSpPr>
          <p:spPr>
            <a:xfrm>
              <a:off x="11011840" y="4278396"/>
              <a:ext cx="972928" cy="46166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GB" sz="2400" dirty="0">
                  <a:solidFill>
                    <a:srgbClr val="0000FF"/>
                  </a:solidFill>
                  <a:latin typeface="Arial"/>
                </a:rPr>
                <a:t>Gain</a:t>
              </a:r>
            </a:p>
          </p:txBody>
        </p:sp>
        <p:grpSp>
          <p:nvGrpSpPr>
            <p:cNvPr id="11" name="Gruppieren 10"/>
            <p:cNvGrpSpPr/>
            <p:nvPr/>
          </p:nvGrpSpPr>
          <p:grpSpPr>
            <a:xfrm>
              <a:off x="887648" y="4324709"/>
              <a:ext cx="1284109" cy="944953"/>
              <a:chOff x="704141" y="2720107"/>
              <a:chExt cx="963082" cy="708715"/>
            </a:xfrm>
          </p:grpSpPr>
          <p:sp>
            <p:nvSpPr>
              <p:cNvPr id="10" name="Pfeil nach rechts 9"/>
              <p:cNvSpPr/>
              <p:nvPr/>
            </p:nvSpPr>
            <p:spPr>
              <a:xfrm>
                <a:off x="1359983" y="2720107"/>
                <a:ext cx="307240" cy="131525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62" name="Pfeil nach rechts 61"/>
              <p:cNvSpPr/>
              <p:nvPr/>
            </p:nvSpPr>
            <p:spPr>
              <a:xfrm rot="5400000">
                <a:off x="616284" y="3209439"/>
                <a:ext cx="307240" cy="131525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grpSp>
          <p:nvGrpSpPr>
            <p:cNvPr id="64" name="Gruppieren 63"/>
            <p:cNvGrpSpPr/>
            <p:nvPr/>
          </p:nvGrpSpPr>
          <p:grpSpPr>
            <a:xfrm>
              <a:off x="4354973" y="3922073"/>
              <a:ext cx="1284109" cy="944953"/>
              <a:chOff x="704141" y="2720107"/>
              <a:chExt cx="963082" cy="708715"/>
            </a:xfrm>
          </p:grpSpPr>
          <p:sp>
            <p:nvSpPr>
              <p:cNvPr id="65" name="Pfeil nach rechts 64"/>
              <p:cNvSpPr/>
              <p:nvPr/>
            </p:nvSpPr>
            <p:spPr>
              <a:xfrm>
                <a:off x="1359983" y="2720107"/>
                <a:ext cx="307240" cy="131525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rgbClr val="C76A4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66" name="Pfeil nach rechts 65"/>
              <p:cNvSpPr/>
              <p:nvPr/>
            </p:nvSpPr>
            <p:spPr>
              <a:xfrm rot="5400000">
                <a:off x="616284" y="3209439"/>
                <a:ext cx="307240" cy="131525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rgbClr val="C76A4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grpSp>
          <p:nvGrpSpPr>
            <p:cNvPr id="68" name="Gruppieren 67"/>
            <p:cNvGrpSpPr/>
            <p:nvPr/>
          </p:nvGrpSpPr>
          <p:grpSpPr>
            <a:xfrm>
              <a:off x="7854161" y="3512420"/>
              <a:ext cx="1284109" cy="944953"/>
              <a:chOff x="704141" y="2720107"/>
              <a:chExt cx="963082" cy="708715"/>
            </a:xfrm>
            <a:solidFill>
              <a:schemeClr val="bg1">
                <a:lumMod val="85000"/>
              </a:schemeClr>
            </a:solidFill>
          </p:grpSpPr>
          <p:sp>
            <p:nvSpPr>
              <p:cNvPr id="69" name="Pfeil nach rechts 68"/>
              <p:cNvSpPr/>
              <p:nvPr/>
            </p:nvSpPr>
            <p:spPr>
              <a:xfrm>
                <a:off x="1359983" y="2720107"/>
                <a:ext cx="307240" cy="131525"/>
              </a:xfrm>
              <a:prstGeom prst="rightArrow">
                <a:avLst/>
              </a:prstGeom>
              <a:grpFill/>
              <a:ln>
                <a:solidFill>
                  <a:srgbClr val="DAE3C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70" name="Pfeil nach rechts 69"/>
              <p:cNvSpPr/>
              <p:nvPr/>
            </p:nvSpPr>
            <p:spPr>
              <a:xfrm rot="5400000">
                <a:off x="616284" y="3209439"/>
                <a:ext cx="307240" cy="131525"/>
              </a:xfrm>
              <a:prstGeom prst="rightArrow">
                <a:avLst/>
              </a:prstGeom>
              <a:grpFill/>
              <a:ln>
                <a:solidFill>
                  <a:srgbClr val="DAE3C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sp>
          <p:nvSpPr>
            <p:cNvPr id="48" name="Pfeil nach rechts 47"/>
            <p:cNvSpPr/>
            <p:nvPr/>
          </p:nvSpPr>
          <p:spPr>
            <a:xfrm rot="19136014">
              <a:off x="6330904" y="4333000"/>
              <a:ext cx="1172719" cy="207096"/>
            </a:xfrm>
            <a:prstGeom prst="rightArrow">
              <a:avLst/>
            </a:prstGeom>
            <a:solidFill>
              <a:schemeClr val="bg1"/>
            </a:solidFill>
            <a:ln>
              <a:solidFill>
                <a:srgbClr val="C76A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2400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52" name="Pfeil nach rechts 51"/>
            <p:cNvSpPr/>
            <p:nvPr/>
          </p:nvSpPr>
          <p:spPr>
            <a:xfrm rot="19136014">
              <a:off x="2793731" y="4742654"/>
              <a:ext cx="1172719" cy="207096"/>
            </a:xfrm>
            <a:prstGeom prst="rightArrow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2400" dirty="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47" name="Right Triangle 46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liennummernplatzhalter 4"/>
          <p:cNvSpPr txBox="1">
            <a:spLocks/>
          </p:cNvSpPr>
          <p:nvPr/>
        </p:nvSpPr>
        <p:spPr>
          <a:xfrm>
            <a:off x="11466134" y="6255832"/>
            <a:ext cx="61814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C56F7FE3-FF14-45DF-8C1F-E1C0ADCA0AB8}" type="slidenum">
              <a:rPr lang="de-DE" altLang="de-DE"/>
              <a:pPr/>
              <a:t>18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58107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feld 14"/>
          <p:cNvSpPr txBox="1">
            <a:spLocks noChangeArrowheads="1"/>
          </p:cNvSpPr>
          <p:nvPr/>
        </p:nvSpPr>
        <p:spPr bwMode="auto">
          <a:xfrm>
            <a:off x="96000" y="3530548"/>
            <a:ext cx="12033568" cy="28623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219170"/>
            <a:r>
              <a:rPr lang="en-GB" dirty="0">
                <a:solidFill>
                  <a:srgbClr val="0000FF"/>
                </a:solidFill>
                <a:latin typeface="Arial" charset="0"/>
              </a:rPr>
              <a:t>Selection units</a:t>
            </a:r>
            <a:r>
              <a:rPr lang="en-GB" dirty="0">
                <a:solidFill>
                  <a:prstClr val="black"/>
                </a:solidFill>
                <a:latin typeface="Arial" charset="0"/>
              </a:rPr>
              <a:t>: These are the individuals (genotypes) of the (Base) </a:t>
            </a:r>
            <a:br>
              <a:rPr lang="en-GB" dirty="0">
                <a:solidFill>
                  <a:prstClr val="black"/>
                </a:solidFill>
                <a:latin typeface="Arial" charset="0"/>
              </a:rPr>
            </a:br>
            <a:r>
              <a:rPr lang="en-GB" dirty="0">
                <a:solidFill>
                  <a:prstClr val="black"/>
                </a:solidFill>
                <a:latin typeface="Arial" charset="0"/>
              </a:rPr>
              <a:t>Population (germplasm). Each cycle starts with a new generation, </a:t>
            </a:r>
            <a:br>
              <a:rPr lang="en-GB" dirty="0">
                <a:solidFill>
                  <a:prstClr val="black"/>
                </a:solidFill>
                <a:latin typeface="Arial" charset="0"/>
              </a:rPr>
            </a:br>
            <a:r>
              <a:rPr lang="en-GB" dirty="0">
                <a:solidFill>
                  <a:prstClr val="black"/>
                </a:solidFill>
                <a:latin typeface="Arial" charset="0"/>
              </a:rPr>
              <a:t>from the recombination (sexual propagation) of the last cycle.</a:t>
            </a:r>
          </a:p>
          <a:p>
            <a:pPr defTabSz="1219170"/>
            <a:br>
              <a:rPr lang="en-GB" dirty="0">
                <a:solidFill>
                  <a:prstClr val="black"/>
                </a:solidFill>
                <a:latin typeface="Arial" charset="0"/>
              </a:rPr>
            </a:br>
            <a:r>
              <a:rPr lang="en-GB" dirty="0">
                <a:solidFill>
                  <a:srgbClr val="0000FF"/>
                </a:solidFill>
                <a:latin typeface="Arial" charset="0"/>
              </a:rPr>
              <a:t>Test units</a:t>
            </a:r>
            <a:r>
              <a:rPr lang="en-GB" dirty="0">
                <a:solidFill>
                  <a:prstClr val="black"/>
                </a:solidFill>
                <a:latin typeface="Arial" charset="0"/>
              </a:rPr>
              <a:t>: The Test units may be the Selection units. Yet, if the individuals are not assessed directly (not themselves) but indirectly, </a:t>
            </a:r>
            <a:r>
              <a:rPr lang="en-GB" i="1" dirty="0">
                <a:solidFill>
                  <a:prstClr val="black"/>
                </a:solidFill>
                <a:latin typeface="Arial" charset="0"/>
              </a:rPr>
              <a:t>via</a:t>
            </a:r>
            <a:r>
              <a:rPr lang="en-GB" dirty="0">
                <a:solidFill>
                  <a:prstClr val="black"/>
                </a:solidFill>
                <a:latin typeface="Arial" charset="0"/>
              </a:rPr>
              <a:t> testing their offspring (from selfing or crossing the Selection units), then </a:t>
            </a:r>
            <a:r>
              <a:rPr lang="en-GB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these offspring </a:t>
            </a:r>
            <a:r>
              <a:rPr lang="en-GB" dirty="0">
                <a:solidFill>
                  <a:prstClr val="black"/>
                </a:solidFill>
                <a:latin typeface="Arial" charset="0"/>
              </a:rPr>
              <a:t>are the Test units. </a:t>
            </a:r>
          </a:p>
          <a:p>
            <a:pPr defTabSz="1219170"/>
            <a:br>
              <a:rPr lang="en-GB" dirty="0">
                <a:solidFill>
                  <a:prstClr val="black"/>
                </a:solidFill>
                <a:latin typeface="Arial" charset="0"/>
              </a:rPr>
            </a:br>
            <a:r>
              <a:rPr lang="en-GB" dirty="0">
                <a:solidFill>
                  <a:srgbClr val="0000FF"/>
                </a:solidFill>
                <a:latin typeface="Arial" charset="0"/>
              </a:rPr>
              <a:t>Recombination units</a:t>
            </a:r>
            <a:r>
              <a:rPr lang="en-GB" dirty="0">
                <a:solidFill>
                  <a:prstClr val="black"/>
                </a:solidFill>
                <a:latin typeface="Arial" charset="0"/>
              </a:rPr>
              <a:t>: If recombination is not done as crossing among the selected individuals, but instead their offspring genotypes are recombined (crossed among each other), then these offspring are the Recombination units.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373" y="49360"/>
            <a:ext cx="4800000" cy="3667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9" y="96001"/>
            <a:ext cx="7653279" cy="267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liennummernplatzhalter 4"/>
          <p:cNvSpPr txBox="1">
            <a:spLocks/>
          </p:cNvSpPr>
          <p:nvPr/>
        </p:nvSpPr>
        <p:spPr>
          <a:xfrm>
            <a:off x="11511428" y="6351233"/>
            <a:ext cx="61814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C56F7FE3-FF14-45DF-8C1F-E1C0ADCA0AB8}" type="slidenum">
              <a:rPr lang="de-DE" altLang="de-DE"/>
              <a:pPr/>
              <a:t>19</a:t>
            </a:fld>
            <a:endParaRPr lang="de-DE" altLang="de-DE" dirty="0"/>
          </a:p>
        </p:txBody>
      </p:sp>
      <p:sp>
        <p:nvSpPr>
          <p:cNvPr id="6" name="Right Triangle 5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72E7A2-D609-4866-A7AF-172EB64374E2}"/>
              </a:ext>
            </a:extLst>
          </p:cNvPr>
          <p:cNvSpPr txBox="1"/>
          <p:nvPr/>
        </p:nvSpPr>
        <p:spPr>
          <a:xfrm>
            <a:off x="11066016" y="3142786"/>
            <a:ext cx="1063552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© </a:t>
            </a:r>
            <a:r>
              <a:rPr lang="en-GB" dirty="0" err="1"/>
              <a:t>wlink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0541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5"/>
          <p:cNvSpPr txBox="1"/>
          <p:nvPr/>
        </p:nvSpPr>
        <p:spPr>
          <a:xfrm>
            <a:off x="11630100" y="6346567"/>
            <a:ext cx="512235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B255CE3-06F4-4E80-85AD-A0878CDD5C50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035299" y="5397357"/>
            <a:ext cx="9123972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 case you have arrived here without any prior information: This is a chapter from a series of chapters, intended as learning modules for the agricultural subject of Plant Breeding, at the level of a scientific Master's degree. There are no credits and no guarantees, and you - yourself - are responsible for what you take away, what you learn, and how you deal with content, form, shape and mood ;-)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© Wolfgang Link, Göttingen, Germany, 2025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2000" y="36000"/>
            <a:ext cx="12026833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de-DE" sz="3200" dirty="0">
                <a:latin typeface="Arial" panose="020B0604020202020204" pitchFamily="34" charset="0"/>
                <a:cs typeface="Arial" panose="020B0604020202020204" pitchFamily="34" charset="0"/>
              </a:rPr>
              <a:t>Sequential Number: #23 </a:t>
            </a:r>
            <a:br>
              <a:rPr lang="en-GB" altLang="de-DE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UNPLAB-BrMeth_Ch-5[</a:t>
            </a:r>
            <a:r>
              <a:rPr lang="de-DE" altLang="de-DE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RecSel</a:t>
            </a:r>
            <a:r>
              <a:rPr lang="de-DE" altLang="de-DE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I]</a:t>
            </a:r>
            <a:endParaRPr lang="en-GB" alt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0C1E9E-51AA-4BE9-BB67-C172F272186D}"/>
              </a:ext>
            </a:extLst>
          </p:cNvPr>
          <p:cNvSpPr txBox="1"/>
          <p:nvPr/>
        </p:nvSpPr>
        <p:spPr>
          <a:xfrm>
            <a:off x="86149" y="2521059"/>
            <a:ext cx="12019702" cy="181588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Unless I explicitly state otherwise, images and cartoons are created using </a:t>
            </a:r>
            <a:r>
              <a:rPr lang="en-GB" sz="1600" dirty="0" err="1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ChatGPT</a:t>
            </a:r>
            <a:r>
              <a:rPr lang="en-GB" sz="1600" dirty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You may use this material free of charge under the terms of the CC BY license. This requires that you provide appropriate attribution to the author: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W. Link, University of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Goettingen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, Germany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 a few cases, individual images, photographs, or similar material may be subject to a more restrictive Creative Commons license. Where this applies, it is explicitly indicated, and you must comply with the stated license terms for those items.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Please check the license information carefully before reuse. Responsibility for complying with the applicable license terms rests entirely with you.</a:t>
            </a:r>
            <a:endParaRPr lang="en-GB" dirty="0">
              <a:solidFill>
                <a:srgbClr val="3366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202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485808" y="6363888"/>
            <a:ext cx="66632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5B255CE3-06F4-4E80-85AD-A0878CDD5C50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5" name="Abgerundete rechteckige Legende 4"/>
          <p:cNvSpPr/>
          <p:nvPr/>
        </p:nvSpPr>
        <p:spPr>
          <a:xfrm>
            <a:off x="96000" y="96001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GB" sz="24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16887" y="305393"/>
            <a:ext cx="10650987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/>
            <a:r>
              <a:rPr lang="en-GB" sz="2400">
                <a:solidFill>
                  <a:prstClr val="black"/>
                </a:solidFill>
                <a:latin typeface="Arial"/>
              </a:rPr>
              <a:t>Here, altogether 8=VIII methods of recurrent selection will be presented.</a:t>
            </a:r>
          </a:p>
          <a:p>
            <a:pPr defTabSz="1219170"/>
            <a:r>
              <a:rPr lang="en-GB" sz="2400">
                <a:solidFill>
                  <a:prstClr val="black"/>
                </a:solidFill>
                <a:latin typeface="Arial"/>
              </a:rPr>
              <a:t>You studied already number 1 as [I] Recurrent Mass Selection.</a:t>
            </a:r>
          </a:p>
          <a:p>
            <a:pPr defTabSz="1219170"/>
            <a:r>
              <a:rPr lang="en-GB" sz="2400">
                <a:solidFill>
                  <a:prstClr val="black"/>
                </a:solidFill>
                <a:latin typeface="Arial"/>
              </a:rPr>
              <a:t> </a:t>
            </a:r>
          </a:p>
          <a:p>
            <a:pPr defTabSz="1219170"/>
            <a:r>
              <a:rPr lang="en-GB" sz="2400">
                <a:solidFill>
                  <a:prstClr val="black"/>
                </a:solidFill>
                <a:latin typeface="Arial"/>
              </a:rPr>
              <a:t>Next chapter starts with </a:t>
            </a:r>
          </a:p>
          <a:p>
            <a:pPr defTabSz="1219170"/>
            <a:r>
              <a:rPr lang="en-GB" sz="2400">
                <a:solidFill>
                  <a:prstClr val="black"/>
                </a:solidFill>
                <a:latin typeface="Arial"/>
              </a:rPr>
              <a:t>[II] ‘Recurrent selection </a:t>
            </a:r>
            <a:r>
              <a:rPr lang="en-GB" sz="2400">
                <a:solidFill>
                  <a:srgbClr val="0000FF"/>
                </a:solidFill>
                <a:latin typeface="Arial"/>
              </a:rPr>
              <a:t>on highly heritable traits*</a:t>
            </a:r>
            <a:r>
              <a:rPr lang="en-GB" sz="2400">
                <a:solidFill>
                  <a:prstClr val="black"/>
                </a:solidFill>
                <a:latin typeface="Arial"/>
              </a:rPr>
              <a:t>, such as oil quality in sunflower (</a:t>
            </a:r>
            <a:r>
              <a:rPr lang="en-GB" sz="2400" i="1">
                <a:solidFill>
                  <a:prstClr val="black"/>
                </a:solidFill>
                <a:latin typeface="Arial"/>
              </a:rPr>
              <a:t>e.g.</a:t>
            </a:r>
            <a:r>
              <a:rPr lang="en-GB" sz="2400">
                <a:solidFill>
                  <a:prstClr val="black"/>
                </a:solidFill>
                <a:latin typeface="Arial"/>
              </a:rPr>
              <a:t> ‘high-oleic-low-linolenic oil’ types of sunflower).</a:t>
            </a:r>
          </a:p>
          <a:p>
            <a:pPr defTabSz="1219170"/>
            <a:endParaRPr lang="en-GB" sz="2400">
              <a:solidFill>
                <a:prstClr val="black"/>
              </a:solidFill>
              <a:latin typeface="Arial"/>
            </a:endParaRPr>
          </a:p>
          <a:p>
            <a:pPr defTabSz="1219170"/>
            <a:r>
              <a:rPr lang="en-GB" sz="2400">
                <a:solidFill>
                  <a:srgbClr val="0000FF"/>
                </a:solidFill>
                <a:latin typeface="Arial"/>
              </a:rPr>
              <a:t>*</a:t>
            </a:r>
            <a:r>
              <a:rPr lang="en-GB" sz="240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</a:rPr>
              <a:t>aka “Recurrent Selection </a:t>
            </a:r>
            <a:r>
              <a:rPr lang="en-GB" sz="2400">
                <a:solidFill>
                  <a:srgbClr val="0000FF"/>
                </a:solidFill>
                <a:latin typeface="Arial"/>
              </a:rPr>
              <a:t>on phenotypic traits</a:t>
            </a:r>
            <a:r>
              <a:rPr lang="en-GB" sz="240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</a:rPr>
              <a:t>”</a:t>
            </a:r>
            <a:br>
              <a:rPr lang="en-GB" sz="240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</a:rPr>
            </a:br>
            <a:r>
              <a:rPr lang="en-GB" sz="240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</a:rPr>
              <a:t> (a slightly strange term imho).</a:t>
            </a:r>
          </a:p>
          <a:p>
            <a:pPr defTabSz="1219170"/>
            <a:r>
              <a:rPr lang="en-GB" sz="2400">
                <a:solidFill>
                  <a:prstClr val="black">
                    <a:lumMod val="50000"/>
                    <a:lumOff val="50000"/>
                  </a:prstClr>
                </a:solidFill>
              </a:rPr>
              <a:t>*https://s.gwdg.de/GDIIXp</a:t>
            </a:r>
            <a:endParaRPr lang="en-GB" sz="2400">
              <a:solidFill>
                <a:prstClr val="black">
                  <a:lumMod val="50000"/>
                  <a:lumOff val="50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7331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000" y="36000"/>
            <a:ext cx="12058816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UNPLAB-BrMeth_Ch-6[</a:t>
            </a:r>
            <a:r>
              <a:rPr lang="de-DE" dirty="0" err="1"/>
              <a:t>RecSel</a:t>
            </a:r>
            <a:r>
              <a:rPr lang="de-DE" dirty="0"/>
              <a:t> II]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238614" y="6342528"/>
            <a:ext cx="89220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21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5"/>
          <p:cNvSpPr txBox="1"/>
          <p:nvPr/>
        </p:nvSpPr>
        <p:spPr>
          <a:xfrm>
            <a:off x="11255602" y="6330255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21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4FA5011A-50A9-42ED-846A-DE6AF9DA5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607" y="1271888"/>
            <a:ext cx="3891707" cy="28608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AE1F5DD4-41C0-43CA-B714-79334E8A3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" y="1257853"/>
            <a:ext cx="3912172" cy="28715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508FEA-BF16-4DA4-892C-F17931C5A841}"/>
              </a:ext>
            </a:extLst>
          </p:cNvPr>
          <p:cNvSpPr txBox="1"/>
          <p:nvPr/>
        </p:nvSpPr>
        <p:spPr>
          <a:xfrm>
            <a:off x="72000" y="4250402"/>
            <a:ext cx="1443790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/>
              <a:t>© SY &amp; SW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1609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11238614" y="6342528"/>
            <a:ext cx="89220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B255CE3-06F4-4E80-85AD-A0878CDD5C50}" type="slidenum">
              <a:rPr lang="en-GB"/>
              <a:pPr/>
              <a:t>3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72000" y="36000"/>
            <a:ext cx="12031664" cy="424731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already know: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Population Genetics. This mean pertinent items and topics such as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Genotype frequency, Allele frequency, Hardy-Weinberg-Equilibrium, Inbreeding coefficient,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Kinship (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this one, for instance, find it in „PopGen_Ch-3“, in about page 29 there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); Selection, Drift, Migration, Mutation.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You know what Plant Breeding essentially is, for instance, you know the difference between producing certified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seed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 for farmers and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breeding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 a candidate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cultivar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. You know about Heterosis and about Inbreeding. You know about Broad Sense Heritability, and as well the Breeder’s Equation and: How to predict Gain from Selection.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You know ‘General Combining Ability’ and ‘Specific Combining Ability’.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ebdings" panose="05030102010509060703" pitchFamily="18" charset="2"/>
            </a:endParaRP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Are you interested, I mean, do you know enough about ‚Farmers‘ rights‘ and ‚Breeders‘ right‘? </a:t>
            </a:r>
            <a:b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Read more than one statement, so that you look beyond any current filter bubble (echo chamber)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https://www.seedworld.com/europe/2023/12/18/plant-breeders-rights-fact-from-fiction-2/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https://grain.org/fr/article/5142-seed-laws-that-criminalise-farmers-resistance-and-fightback</a:t>
            </a:r>
          </a:p>
          <a:p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No Algebra in this Chapter</a:t>
            </a: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896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1" y="96000"/>
            <a:ext cx="12035972" cy="22055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5839967" y="171398"/>
            <a:ext cx="6247213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219170"/>
            <a:r>
              <a:rPr lang="en-GB" sz="2400" dirty="0">
                <a:solidFill>
                  <a:prstClr val="black"/>
                </a:solidFill>
                <a:latin typeface="Arial"/>
              </a:rPr>
              <a:t>https://www.uni-goettingen.de/en/48115.html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9" y="2404867"/>
            <a:ext cx="12000000" cy="10440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87180" y="3958980"/>
            <a:ext cx="12000000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b="1" u="sng" dirty="0">
                <a:solidFill>
                  <a:srgbClr val="0000FF"/>
                </a:solidFill>
                <a:latin typeface="Arial"/>
              </a:rPr>
              <a:t>How</a:t>
            </a:r>
            <a:r>
              <a:rPr lang="en-GB" dirty="0">
                <a:solidFill>
                  <a:srgbClr val="0000FF"/>
                </a:solidFill>
                <a:latin typeface="Arial"/>
              </a:rPr>
              <a:t> do we breed?</a:t>
            </a:r>
          </a:p>
          <a:p>
            <a:pPr defTabSz="1219170"/>
            <a:r>
              <a:rPr lang="en-GB" dirty="0">
                <a:solidFill>
                  <a:srgbClr val="0000FF"/>
                </a:solidFill>
                <a:latin typeface="Arial"/>
              </a:rPr>
              <a:t>This question leads to method, techniques, approaches. It leads to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Methodology</a:t>
            </a:r>
            <a:r>
              <a:rPr lang="en-GB" dirty="0">
                <a:solidFill>
                  <a:srgbClr val="0000FF"/>
                </a:solidFill>
                <a:latin typeface="Arial"/>
              </a:rPr>
              <a:t>. Developments and results apply to several or many cases (species, traits ...). </a:t>
            </a:r>
          </a:p>
          <a:p>
            <a:pPr defTabSz="1219170"/>
            <a:endParaRPr lang="en-GB" dirty="0">
              <a:solidFill>
                <a:srgbClr val="0000FF"/>
              </a:solidFill>
              <a:latin typeface="Arial"/>
            </a:endParaRPr>
          </a:p>
          <a:p>
            <a:pPr defTabSz="1219170"/>
            <a:endParaRPr lang="en-GB" dirty="0">
              <a:solidFill>
                <a:prstClr val="black"/>
              </a:solidFill>
              <a:latin typeface="Arial"/>
            </a:endParaRPr>
          </a:p>
          <a:p>
            <a:pPr defTabSz="1219170"/>
            <a:r>
              <a:rPr lang="en-GB" b="1" u="sng" dirty="0">
                <a:solidFill>
                  <a:prstClr val="black"/>
                </a:solidFill>
                <a:latin typeface="Arial"/>
              </a:rPr>
              <a:t>What</a:t>
            </a:r>
            <a:r>
              <a:rPr lang="en-GB" dirty="0">
                <a:solidFill>
                  <a:prstClr val="black"/>
                </a:solidFill>
                <a:latin typeface="Arial"/>
              </a:rPr>
              <a:t> do we improve?</a:t>
            </a:r>
          </a:p>
          <a:p>
            <a:pPr defTabSz="1219170"/>
            <a:r>
              <a:rPr lang="en-GB" dirty="0">
                <a:solidFill>
                  <a:prstClr val="black"/>
                </a:solidFill>
                <a:latin typeface="Arial"/>
              </a:rPr>
              <a:t>This question leads to specific traits of specific species. ‘Specific Plant Breeding’; topics are specific, sometimes unique, often applicable for just one species or one trait.</a:t>
            </a:r>
          </a:p>
        </p:txBody>
      </p:sp>
      <p:sp>
        <p:nvSpPr>
          <p:cNvPr id="7" name="Right Triangle 6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feld 5"/>
          <p:cNvSpPr txBox="1"/>
          <p:nvPr/>
        </p:nvSpPr>
        <p:spPr>
          <a:xfrm>
            <a:off x="11575113" y="6367405"/>
            <a:ext cx="614481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1219170"/>
            <a:fld id="{5B255CE3-06F4-4E80-85AD-A0878CDD5C50}" type="slidenum">
              <a:rPr lang="en-US" sz="2400">
                <a:solidFill>
                  <a:prstClr val="black"/>
                </a:solidFill>
                <a:latin typeface="Arial"/>
              </a:rPr>
              <a:pPr algn="ctr" defTabSz="1219170"/>
              <a:t>4</a:t>
            </a:fld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5043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677553-A6AC-46D7-A1C1-AEFF3FB0C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10" y="871737"/>
            <a:ext cx="8300253" cy="55335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065033-28DB-4F74-BBAF-D15C045FEDAD}"/>
              </a:ext>
            </a:extLst>
          </p:cNvPr>
          <p:cNvSpPr txBox="1"/>
          <p:nvPr/>
        </p:nvSpPr>
        <p:spPr>
          <a:xfrm>
            <a:off x="39950" y="71021"/>
            <a:ext cx="1207843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ChatGPT’s response when asked to illustrate </a:t>
            </a:r>
            <a:r>
              <a:rPr lang="en-GB" sz="2400" dirty="0">
                <a:solidFill>
                  <a:srgbClr val="0000FF"/>
                </a:solidFill>
              </a:rPr>
              <a:t>Method</a:t>
            </a:r>
            <a:r>
              <a:rPr lang="en-GB" sz="2400" dirty="0"/>
              <a:t> </a:t>
            </a:r>
            <a:r>
              <a:rPr lang="en-GB" sz="2400" i="1" dirty="0"/>
              <a:t>vs.</a:t>
            </a:r>
            <a:r>
              <a:rPr lang="en-GB" sz="2400" dirty="0"/>
              <a:t> Technique.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B0276D-BFFA-45DE-8198-42D9D91A65A4}"/>
              </a:ext>
            </a:extLst>
          </p:cNvPr>
          <p:cNvSpPr txBox="1"/>
          <p:nvPr/>
        </p:nvSpPr>
        <p:spPr>
          <a:xfrm>
            <a:off x="8455981" y="1138072"/>
            <a:ext cx="3662408" cy="553997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Single-Seed Descent is, for instance, a Breeding </a:t>
            </a:r>
            <a:r>
              <a:rPr lang="en-GB" dirty="0">
                <a:solidFill>
                  <a:srgbClr val="0000FF"/>
                </a:solidFill>
              </a:rPr>
              <a:t>Method</a:t>
            </a:r>
            <a:r>
              <a:rPr lang="en-GB" dirty="0"/>
              <a:t> in the Category of Line Breeding. It could as well be employed in the Line-Breeding phase of Hybrid Breeding.</a:t>
            </a:r>
            <a:endParaRPr lang="en-GB" sz="1200" dirty="0"/>
          </a:p>
          <a:p>
            <a:endParaRPr lang="en-GB" sz="1200" dirty="0"/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Interspecific crossing, ploidy change, genome editing, increase of generations per year, micro-spore culture and DH production, yield prediction based on NIRS or genomic data, exploitation of He-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terosis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employment of the con-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cept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of ‘Usefulness of crosses’ and more</a:t>
            </a:r>
            <a:r>
              <a:rPr lang="en-GB" dirty="0"/>
              <a:t>: These are not </a:t>
            </a:r>
            <a:r>
              <a:rPr lang="en-GB" dirty="0">
                <a:solidFill>
                  <a:srgbClr val="0000FF"/>
                </a:solidFill>
              </a:rPr>
              <a:t>Methods</a:t>
            </a:r>
            <a:r>
              <a:rPr lang="en-GB" dirty="0"/>
              <a:t> in the current sense; they can be employed in more than one Ca-</a:t>
            </a:r>
            <a:r>
              <a:rPr lang="en-GB" dirty="0" err="1"/>
              <a:t>tegory</a:t>
            </a:r>
            <a:r>
              <a:rPr lang="en-GB" dirty="0"/>
              <a:t>. Name-them ‘</a:t>
            </a:r>
            <a:r>
              <a:rPr lang="en-GB" dirty="0">
                <a:solidFill>
                  <a:srgbClr val="0000FF"/>
                </a:solidFill>
              </a:rPr>
              <a:t>Techniques</a:t>
            </a:r>
            <a:r>
              <a:rPr lang="en-GB" dirty="0"/>
              <a:t>’ ... </a:t>
            </a:r>
          </a:p>
        </p:txBody>
      </p:sp>
      <p:sp>
        <p:nvSpPr>
          <p:cNvPr id="5" name="Textfeld 5">
            <a:extLst>
              <a:ext uri="{FF2B5EF4-FFF2-40B4-BE49-F238E27FC236}">
                <a16:creationId xmlns:a16="http://schemas.microsoft.com/office/drawing/2014/main" id="{EDAA1514-4F8F-40AC-A8B6-1107480ECC65}"/>
              </a:ext>
            </a:extLst>
          </p:cNvPr>
          <p:cNvSpPr txBox="1"/>
          <p:nvPr/>
        </p:nvSpPr>
        <p:spPr>
          <a:xfrm>
            <a:off x="11461071" y="6356680"/>
            <a:ext cx="69985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5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DFA4ED-58B0-48DC-B827-08BF15748D8B}"/>
              </a:ext>
            </a:extLst>
          </p:cNvPr>
          <p:cNvSpPr/>
          <p:nvPr/>
        </p:nvSpPr>
        <p:spPr>
          <a:xfrm>
            <a:off x="73610" y="871737"/>
            <a:ext cx="3979046" cy="5539978"/>
          </a:xfrm>
          <a:prstGeom prst="rect">
            <a:avLst/>
          </a:prstGeom>
          <a:noFill/>
          <a:ln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859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2000" y="72188"/>
            <a:ext cx="7617881" cy="41187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" y="36000"/>
            <a:ext cx="3864304" cy="19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230" y="36000"/>
            <a:ext cx="3406829" cy="19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0" y="2104176"/>
            <a:ext cx="3685925" cy="19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422" y="2118615"/>
            <a:ext cx="3651533" cy="19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311"/>
          <p:cNvSpPr txBox="1">
            <a:spLocks noChangeArrowheads="1"/>
          </p:cNvSpPr>
          <p:nvPr/>
        </p:nvSpPr>
        <p:spPr bwMode="auto">
          <a:xfrm>
            <a:off x="7841492" y="205277"/>
            <a:ext cx="4245688" cy="398570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sz="2300" dirty="0">
                <a:solidFill>
                  <a:srgbClr val="000000"/>
                </a:solidFill>
                <a:latin typeface="Arial"/>
                <a:cs typeface="Arial" charset="0"/>
              </a:rPr>
              <a:t>Examples for various </a:t>
            </a:r>
            <a:r>
              <a:rPr lang="en-GB" altLang="de-DE" sz="2300" dirty="0" err="1">
                <a:solidFill>
                  <a:srgbClr val="000000"/>
                </a:solidFill>
                <a:latin typeface="Arial"/>
                <a:cs typeface="Arial" charset="0"/>
              </a:rPr>
              <a:t>insti-tutions</a:t>
            </a:r>
            <a:r>
              <a:rPr lang="en-GB" altLang="de-DE" sz="2300" dirty="0">
                <a:solidFill>
                  <a:srgbClr val="000000"/>
                </a:solidFill>
                <a:latin typeface="Arial"/>
                <a:cs typeface="Arial" charset="0"/>
              </a:rPr>
              <a:t> in the field of Plant Breeding. </a:t>
            </a:r>
          </a:p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sz="2300" dirty="0">
                <a:solidFill>
                  <a:srgbClr val="000000"/>
                </a:solidFill>
                <a:latin typeface="Arial"/>
                <a:cs typeface="Arial" charset="0"/>
              </a:rPr>
              <a:t>They follow different principles, philosophies, ideas. </a:t>
            </a:r>
          </a:p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sz="2300" dirty="0">
                <a:solidFill>
                  <a:srgbClr val="000000"/>
                </a:solidFill>
                <a:latin typeface="Arial"/>
                <a:cs typeface="Arial" charset="0"/>
              </a:rPr>
              <a:t>Few follow Rudolf Steiner. Main stream is Gregor Mendel, Ronald A Fisher, Rex </a:t>
            </a:r>
            <a:r>
              <a:rPr lang="en-GB" altLang="de-DE" sz="2300" dirty="0" err="1">
                <a:solidFill>
                  <a:srgbClr val="000000"/>
                </a:solidFill>
                <a:latin typeface="Arial"/>
                <a:cs typeface="Arial" charset="0"/>
              </a:rPr>
              <a:t>Bernar</a:t>
            </a:r>
            <a:r>
              <a:rPr lang="en-GB" altLang="de-DE" sz="2300" dirty="0">
                <a:solidFill>
                  <a:srgbClr val="000000"/>
                </a:solidFill>
                <a:latin typeface="Arial"/>
                <a:cs typeface="Arial" charset="0"/>
              </a:rPr>
              <a:t>-do, PDS Caligari. https://s.gwdg.de/etU5Da</a:t>
            </a:r>
            <a:endParaRPr lang="en-GB" altLang="de-DE" sz="2300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  <p:sp>
        <p:nvSpPr>
          <p:cNvPr id="12" name="Text Box 311"/>
          <p:cNvSpPr txBox="1">
            <a:spLocks noChangeArrowheads="1"/>
          </p:cNvSpPr>
          <p:nvPr/>
        </p:nvSpPr>
        <p:spPr bwMode="auto">
          <a:xfrm>
            <a:off x="88960" y="4733258"/>
            <a:ext cx="11998220" cy="161582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dirty="0">
                <a:solidFill>
                  <a:srgbClr val="000000"/>
                </a:solidFill>
                <a:cs typeface="Arial" charset="0"/>
              </a:rPr>
              <a:t>Yet. With all the differences, </a:t>
            </a:r>
            <a:r>
              <a:rPr lang="en-GB" altLang="de-DE" dirty="0">
                <a:solidFill>
                  <a:srgbClr val="0000FF"/>
                </a:solidFill>
                <a:cs typeface="Arial" charset="0"/>
              </a:rPr>
              <a:t>Recurrent Selection </a:t>
            </a:r>
            <a:r>
              <a:rPr lang="en-GB" altLang="de-DE" dirty="0">
                <a:solidFill>
                  <a:srgbClr val="000000"/>
                </a:solidFill>
                <a:cs typeface="Arial" charset="0"/>
              </a:rPr>
              <a:t>is a good topic to find common tools and strategies of pre-scientific, conventional, anthroposophical, biological-dynamic, Goethe-</a:t>
            </a:r>
            <a:r>
              <a:rPr lang="en-GB" altLang="de-DE" dirty="0" err="1">
                <a:solidFill>
                  <a:srgbClr val="000000"/>
                </a:solidFill>
                <a:cs typeface="Arial" charset="0"/>
              </a:rPr>
              <a:t>anic</a:t>
            </a:r>
            <a:r>
              <a:rPr lang="en-GB" altLang="de-DE" dirty="0">
                <a:solidFill>
                  <a:srgbClr val="000000"/>
                </a:solidFill>
                <a:cs typeface="Arial" charset="0"/>
              </a:rPr>
              <a:t>, participatory, formal ... etc ... Plant Breeding. </a:t>
            </a:r>
          </a:p>
          <a:p>
            <a:pPr defTabSz="1219170" fontAlgn="base">
              <a:spcBef>
                <a:spcPct val="50000"/>
              </a:spcBef>
              <a:spcAft>
                <a:spcPct val="0"/>
              </a:spcAft>
            </a:pPr>
            <a:r>
              <a:rPr lang="en-GB" altLang="de-DE" dirty="0">
                <a:solidFill>
                  <a:srgbClr val="000000"/>
                </a:solidFill>
                <a:cs typeface="Arial" charset="0"/>
              </a:rPr>
              <a:t>And to find common understanding of Animal Breeding, Horticultural, Viticultural, Silvicultural, and Agricultural Plant Breeding.</a:t>
            </a:r>
            <a:br>
              <a:rPr lang="en-GB" altLang="de-DE" dirty="0">
                <a:solidFill>
                  <a:srgbClr val="000000"/>
                </a:solidFill>
                <a:cs typeface="Arial" charset="0"/>
              </a:rPr>
            </a:br>
            <a:r>
              <a:rPr lang="en-GB" altLang="de-DE" dirty="0">
                <a:solidFill>
                  <a:prstClr val="black"/>
                </a:solidFill>
                <a:cs typeface="Arial" charset="0"/>
              </a:rPr>
              <a:t>ISBN 978-3-8322-7979-0</a:t>
            </a:r>
          </a:p>
        </p:txBody>
      </p:sp>
      <p:sp>
        <p:nvSpPr>
          <p:cNvPr id="2" name="Foliennummernplatzhalter 4"/>
          <p:cNvSpPr txBox="1">
            <a:spLocks/>
          </p:cNvSpPr>
          <p:nvPr/>
        </p:nvSpPr>
        <p:spPr>
          <a:xfrm>
            <a:off x="11524482" y="6349085"/>
            <a:ext cx="61814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C56F7FE3-FF14-45DF-8C1F-E1C0ADCA0AB8}" type="slidenum">
              <a:rPr lang="de-DE" altLang="de-DE"/>
              <a:pPr/>
              <a:t>6</a:t>
            </a:fld>
            <a:endParaRPr lang="de-DE" altLang="de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9E695-E6BD-4D4E-A2FB-F7A3485EA206}"/>
              </a:ext>
            </a:extLst>
          </p:cNvPr>
          <p:cNvSpPr txBox="1"/>
          <p:nvPr/>
        </p:nvSpPr>
        <p:spPr>
          <a:xfrm>
            <a:off x="104820" y="1818409"/>
            <a:ext cx="7494465" cy="338554"/>
          </a:xfrm>
          <a:prstGeom prst="rect">
            <a:avLst/>
          </a:prstGeom>
          <a:solidFill>
            <a:srgbClr val="FFFFFF">
              <a:alpha val="52157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Logo always the property of the respective organisation: Here &amp; once &amp; for all!</a:t>
            </a:r>
          </a:p>
        </p:txBody>
      </p:sp>
    </p:spTree>
    <p:extLst>
      <p:ext uri="{BB962C8B-B14F-4D97-AF65-F5344CB8AC3E}">
        <p14:creationId xmlns:p14="http://schemas.microsoft.com/office/powerpoint/2010/main" val="439647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973" y="1440000"/>
            <a:ext cx="8258411" cy="512442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72000" y="36000"/>
            <a:ext cx="11982902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219170"/>
            <a:r>
              <a:rPr lang="en-GB" sz="2400" dirty="0">
                <a:solidFill>
                  <a:prstClr val="black"/>
                </a:solidFill>
                <a:latin typeface="Arial" charset="0"/>
              </a:rPr>
              <a:t>Left: Goetheanum in Dorchnach CH. Centre of the Anthroposophical Philosophy and Apprenticeship of Rudolf Steiner and (right) work in the </a:t>
            </a:r>
            <a:r>
              <a:rPr lang="en-GB" sz="2400" dirty="0">
                <a:solidFill>
                  <a:srgbClr val="0000FF"/>
                </a:solidFill>
                <a:latin typeface="Arial" charset="0"/>
              </a:rPr>
              <a:t>wheat</a:t>
            </a:r>
            <a:r>
              <a:rPr lang="en-GB" sz="2400" dirty="0">
                <a:solidFill>
                  <a:prstClr val="black"/>
                </a:solidFill>
                <a:latin typeface="Arial" charset="0"/>
              </a:rPr>
              <a:t> breeding nursery at Darzau (Goethanic breeding program of KJ Müller; 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www.cultivari.de).</a:t>
            </a:r>
            <a:endParaRPr lang="en-GB" sz="2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035973" y="1440000"/>
            <a:ext cx="1121762" cy="51484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oliennummernplatzhalter 4"/>
          <p:cNvSpPr txBox="1">
            <a:spLocks/>
          </p:cNvSpPr>
          <p:nvPr/>
        </p:nvSpPr>
        <p:spPr>
          <a:xfrm>
            <a:off x="11503405" y="6330499"/>
            <a:ext cx="61814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C56F7FE3-FF14-45DF-8C1F-E1C0ADCA0AB8}" type="slidenum">
              <a:rPr lang="de-DE" altLang="de-DE"/>
              <a:pPr/>
              <a:t>7</a:t>
            </a:fld>
            <a:endParaRPr lang="de-DE" altLang="de-DE" dirty="0"/>
          </a:p>
        </p:txBody>
      </p:sp>
      <p:sp>
        <p:nvSpPr>
          <p:cNvPr id="9" name="TextBox 8"/>
          <p:cNvSpPr txBox="1"/>
          <p:nvPr/>
        </p:nvSpPr>
        <p:spPr>
          <a:xfrm>
            <a:off x="10896635" y="1511304"/>
            <a:ext cx="102020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/>
              <a:t>© KJM, </a:t>
            </a:r>
            <a:r>
              <a:rPr lang="de-DE" dirty="0" err="1"/>
              <a:t>Darzau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38AA46-52BB-4ABF-8289-AF060D878A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" y="2434906"/>
            <a:ext cx="6177032" cy="43165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001" y="6312281"/>
            <a:ext cx="1552613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/>
              <a:t>© </a:t>
            </a:r>
            <a:r>
              <a:rPr lang="de-DE" dirty="0" err="1"/>
              <a:t>wlink</a:t>
            </a:r>
            <a:r>
              <a:rPr lang="de-DE" dirty="0"/>
              <a:t> 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330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4"/>
          <p:cNvSpPr txBox="1">
            <a:spLocks/>
          </p:cNvSpPr>
          <p:nvPr/>
        </p:nvSpPr>
        <p:spPr>
          <a:xfrm>
            <a:off x="11520249" y="6351233"/>
            <a:ext cx="61814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C56F7FE3-FF14-45DF-8C1F-E1C0ADCA0AB8}" type="slidenum">
              <a:rPr lang="de-DE" altLang="de-DE"/>
              <a:pPr/>
              <a:t>8</a:t>
            </a:fld>
            <a:endParaRPr lang="de-DE" alt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3614" y="5376758"/>
            <a:ext cx="4864973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dirty="0">
                <a:solidFill>
                  <a:prstClr val="black"/>
                </a:solidFill>
              </a:rPr>
              <a:t>https://pt.slideshare.net/CIMMYT/norm-and-i-dr-thomas-a-lumpkin; modified.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96000" y="1784947"/>
            <a:ext cx="4800000" cy="3603333"/>
            <a:chOff x="72000" y="368515"/>
            <a:chExt cx="3600000" cy="270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" name="Grafik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2000" y="368515"/>
              <a:ext cx="3600000" cy="2702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094" y="410442"/>
              <a:ext cx="157951" cy="317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uppieren 7"/>
          <p:cNvGrpSpPr/>
          <p:nvPr/>
        </p:nvGrpSpPr>
        <p:grpSpPr>
          <a:xfrm>
            <a:off x="5044758" y="1803814"/>
            <a:ext cx="3781871" cy="4800000"/>
            <a:chOff x="3727090" y="944590"/>
            <a:chExt cx="2836404" cy="3600000"/>
          </a:xfrm>
        </p:grpSpPr>
        <p:pic>
          <p:nvPicPr>
            <p:cNvPr id="7" name="Grafik 3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27090" y="944590"/>
              <a:ext cx="2555062" cy="36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Textfeld 5"/>
            <p:cNvSpPr txBox="1"/>
            <p:nvPr/>
          </p:nvSpPr>
          <p:spPr>
            <a:xfrm>
              <a:off x="3727090" y="3509213"/>
              <a:ext cx="2836404" cy="48474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defTabSz="1219170"/>
              <a:r>
                <a:rPr lang="de-DE" dirty="0">
                  <a:solidFill>
                    <a:prstClr val="black"/>
                  </a:solidFill>
                  <a:latin typeface="Arial" charset="0"/>
                </a:rPr>
                <a:t>HJ Braun, CIMMYT </a:t>
              </a:r>
              <a:r>
                <a:rPr lang="de-DE" dirty="0" err="1">
                  <a:solidFill>
                    <a:prstClr val="black"/>
                  </a:solidFill>
                  <a:latin typeface="Arial" charset="0"/>
                </a:rPr>
                <a:t>wheat</a:t>
              </a:r>
              <a:r>
                <a:rPr lang="de-DE" dirty="0">
                  <a:solidFill>
                    <a:prstClr val="black"/>
                  </a:solidFill>
                  <a:latin typeface="Arial" charset="0"/>
                </a:rPr>
                <a:t> </a:t>
              </a:r>
              <a:r>
                <a:rPr lang="de-DE" dirty="0" err="1">
                  <a:solidFill>
                    <a:prstClr val="black"/>
                  </a:solidFill>
                  <a:latin typeface="Arial" charset="0"/>
                </a:rPr>
                <a:t>breeder</a:t>
              </a:r>
              <a:r>
                <a:rPr lang="de-DE" dirty="0">
                  <a:solidFill>
                    <a:prstClr val="black"/>
                  </a:solidFill>
                  <a:latin typeface="Arial" charset="0"/>
                </a:rPr>
                <a:t>.</a:t>
              </a:r>
              <a:endParaRPr lang="en-GB" dirty="0">
                <a:solidFill>
                  <a:prstClr val="black"/>
                </a:solidFill>
                <a:latin typeface="Arial"/>
              </a:endParaRPr>
            </a:p>
            <a:p>
              <a:pPr defTabSz="1219170"/>
              <a:r>
                <a:rPr lang="en-GB" dirty="0">
                  <a:solidFill>
                    <a:prstClr val="black"/>
                  </a:solidFill>
                  <a:latin typeface="Arial"/>
                </a:rPr>
                <a:t>© CC-BY-SY-CIMMYT</a:t>
              </a:r>
            </a:p>
          </p:txBody>
        </p:sp>
      </p:grpSp>
      <p:sp>
        <p:nvSpPr>
          <p:cNvPr id="10" name="Rechteck 9"/>
          <p:cNvSpPr/>
          <p:nvPr/>
        </p:nvSpPr>
        <p:spPr>
          <a:xfrm>
            <a:off x="8504349" y="1790387"/>
            <a:ext cx="3531625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219170"/>
            <a:r>
              <a:rPr lang="en-GB" dirty="0">
                <a:solidFill>
                  <a:prstClr val="black"/>
                </a:solidFill>
              </a:rPr>
              <a:t>https://www.dw.com/en/wheat-demand-is-growing-faster-than-other-staples/a-16294038</a:t>
            </a:r>
          </a:p>
        </p:txBody>
      </p:sp>
      <p:sp>
        <p:nvSpPr>
          <p:cNvPr id="13" name="Textfeld 4"/>
          <p:cNvSpPr txBox="1">
            <a:spLocks noChangeArrowheads="1"/>
          </p:cNvSpPr>
          <p:nvPr/>
        </p:nvSpPr>
        <p:spPr bwMode="auto">
          <a:xfrm>
            <a:off x="0" y="49360"/>
            <a:ext cx="12035973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219170"/>
            <a:r>
              <a:rPr lang="en-GB" sz="2400" dirty="0">
                <a:solidFill>
                  <a:prstClr val="black"/>
                </a:solidFill>
                <a:latin typeface="Arial" charset="0"/>
              </a:rPr>
              <a:t>Cornerstones of CIMMYT's breeding methodology are </a:t>
            </a:r>
            <a:r>
              <a:rPr lang="en-GB" sz="2400" dirty="0">
                <a:solidFill>
                  <a:srgbClr val="0000FF"/>
                </a:solidFill>
                <a:latin typeface="Arial" charset="0"/>
              </a:rPr>
              <a:t>wide adaptation</a:t>
            </a:r>
            <a:r>
              <a:rPr lang="en-GB" sz="2400" dirty="0">
                <a:solidFill>
                  <a:prstClr val="black"/>
                </a:solidFill>
                <a:latin typeface="Arial" charset="0"/>
              </a:rPr>
              <a:t>, the use of a diverse gene pool for crossing, </a:t>
            </a:r>
            <a:r>
              <a:rPr lang="en-GB" sz="2400" dirty="0">
                <a:solidFill>
                  <a:srgbClr val="0000FF"/>
                </a:solidFill>
                <a:latin typeface="Arial" charset="0"/>
              </a:rPr>
              <a:t>shuttle breeding</a:t>
            </a:r>
            <a:r>
              <a:rPr lang="en-GB" sz="2400" dirty="0">
                <a:solidFill>
                  <a:prstClr val="black"/>
                </a:solidFill>
                <a:latin typeface="Arial" charset="0"/>
              </a:rPr>
              <a:t>, multi-locational testing. This strategy is similar to core breeding operations in Demeter breeding programs.</a:t>
            </a:r>
          </a:p>
          <a:p>
            <a:pPr defTabSz="1219170"/>
            <a:r>
              <a:rPr lang="en-GB" sz="2400" dirty="0">
                <a:solidFill>
                  <a:prstClr val="black"/>
                </a:solidFill>
                <a:latin typeface="Arial" charset="0"/>
              </a:rPr>
              <a:t>(https://edepot.wur.nl/312216).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E3E646-894E-424F-9437-8CB3441763AA}"/>
              </a:ext>
            </a:extLst>
          </p:cNvPr>
          <p:cNvSpPr txBox="1"/>
          <p:nvPr/>
        </p:nvSpPr>
        <p:spPr>
          <a:xfrm>
            <a:off x="115502" y="5014780"/>
            <a:ext cx="2339266" cy="33855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Meters above sea level</a:t>
            </a:r>
            <a:endParaRPr lang="en-GB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D55421-3F9F-46CD-BC93-8FD6152D9D3C}"/>
              </a:ext>
            </a:extLst>
          </p:cNvPr>
          <p:cNvSpPr txBox="1"/>
          <p:nvPr/>
        </p:nvSpPr>
        <p:spPr>
          <a:xfrm>
            <a:off x="306759" y="3008470"/>
            <a:ext cx="606641" cy="338554"/>
          </a:xfrm>
          <a:prstGeom prst="rect">
            <a:avLst/>
          </a:prstGeom>
          <a:solidFill>
            <a:srgbClr val="FFFFFF">
              <a:alpha val="76078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40m</a:t>
            </a:r>
            <a:endParaRPr lang="en-GB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7F29BA-6EE3-4D57-AE7C-3A251341A7AB}"/>
              </a:ext>
            </a:extLst>
          </p:cNvPr>
          <p:cNvSpPr txBox="1"/>
          <p:nvPr/>
        </p:nvSpPr>
        <p:spPr>
          <a:xfrm>
            <a:off x="1119320" y="4510299"/>
            <a:ext cx="1548420" cy="338554"/>
          </a:xfrm>
          <a:prstGeom prst="rect">
            <a:avLst/>
          </a:prstGeom>
          <a:solidFill>
            <a:srgbClr val="FFFFFF">
              <a:alpha val="7607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2240m-2650m</a:t>
            </a:r>
            <a:endParaRPr lang="en-GB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008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729377" y="6355421"/>
            <a:ext cx="46086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1219170">
              <a:defRPr sz="2400">
                <a:solidFill>
                  <a:prstClr val="black"/>
                </a:solidFill>
                <a:latin typeface="Arial"/>
              </a:defRPr>
            </a:lvl1pPr>
          </a:lstStyle>
          <a:p>
            <a:fld id="{5B255CE3-06F4-4E80-85AD-A0878CDD5C50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4" name="Textfeld 3"/>
          <p:cNvSpPr txBox="1"/>
          <p:nvPr/>
        </p:nvSpPr>
        <p:spPr>
          <a:xfrm>
            <a:off x="4584700" y="356600"/>
            <a:ext cx="7604894" cy="193899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sz="2400">
                <a:solidFill>
                  <a:prstClr val="black"/>
                </a:solidFill>
                <a:latin typeface="Arial"/>
              </a:rPr>
              <a:t>Mass sport (popular sport) and </a:t>
            </a:r>
            <a:r>
              <a:rPr lang="en-GB" sz="2400">
                <a:solidFill>
                  <a:srgbClr val="0000FF"/>
                </a:solidFill>
                <a:latin typeface="Arial"/>
              </a:rPr>
              <a:t>Pre-Breeding</a:t>
            </a:r>
            <a:r>
              <a:rPr lang="en-GB" sz="2400">
                <a:solidFill>
                  <a:prstClr val="black"/>
                </a:solidFill>
                <a:latin typeface="Arial"/>
              </a:rPr>
              <a:t> (Vorlaufzüchtung) have something in common: </a:t>
            </a:r>
            <a:br>
              <a:rPr lang="en-GB" sz="2400">
                <a:solidFill>
                  <a:prstClr val="black"/>
                </a:solidFill>
                <a:latin typeface="Arial"/>
              </a:rPr>
            </a:br>
            <a:r>
              <a:rPr lang="en-GB" sz="2400">
                <a:solidFill>
                  <a:prstClr val="black"/>
                </a:solidFill>
                <a:latin typeface="Arial"/>
              </a:rPr>
              <a:t>Many participants, high diversity in performance. </a:t>
            </a:r>
            <a:r>
              <a:rPr lang="en-GB" sz="2400">
                <a:solidFill>
                  <a:srgbClr val="0000FF"/>
                </a:solidFill>
                <a:latin typeface="Arial"/>
              </a:rPr>
              <a:t>Recurrent selection </a:t>
            </a:r>
            <a:r>
              <a:rPr lang="en-GB" sz="2400">
                <a:solidFill>
                  <a:prstClr val="black"/>
                </a:solidFill>
                <a:latin typeface="Arial"/>
              </a:rPr>
              <a:t>can usually be considered </a:t>
            </a:r>
            <a:r>
              <a:rPr lang="en-GB" sz="2400">
                <a:solidFill>
                  <a:srgbClr val="0000FF"/>
                </a:solidFill>
                <a:latin typeface="Arial"/>
              </a:rPr>
              <a:t>as </a:t>
            </a:r>
            <a:r>
              <a:rPr lang="en-GB" sz="2400">
                <a:solidFill>
                  <a:prstClr val="black"/>
                </a:solidFill>
                <a:latin typeface="Arial"/>
              </a:rPr>
              <a:t>Pre-Breeding.   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584700" y="3582620"/>
            <a:ext cx="7604894" cy="156966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219170"/>
            <a:r>
              <a:rPr lang="en-GB" sz="2400">
                <a:solidFill>
                  <a:prstClr val="black"/>
                </a:solidFill>
                <a:latin typeface="Arial"/>
              </a:rPr>
              <a:t>Sport contest and </a:t>
            </a:r>
            <a:r>
              <a:rPr lang="en-GB" sz="2400">
                <a:solidFill>
                  <a:srgbClr val="0000FF"/>
                </a:solidFill>
                <a:latin typeface="Arial"/>
              </a:rPr>
              <a:t>cultivar development</a:t>
            </a:r>
            <a:r>
              <a:rPr lang="en-GB" sz="2400">
                <a:solidFill>
                  <a:prstClr val="black"/>
                </a:solidFill>
                <a:latin typeface="Arial"/>
              </a:rPr>
              <a:t> have some-thing in common: </a:t>
            </a:r>
            <a:br>
              <a:rPr lang="en-GB" sz="2400">
                <a:solidFill>
                  <a:prstClr val="black"/>
                </a:solidFill>
                <a:latin typeface="Arial"/>
              </a:rPr>
            </a:br>
            <a:r>
              <a:rPr lang="en-GB" sz="2400">
                <a:solidFill>
                  <a:prstClr val="black"/>
                </a:solidFill>
                <a:latin typeface="Arial"/>
              </a:rPr>
              <a:t>Elite level, fewer participants, smaller diversity in performance.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99"/>
            <a:ext cx="4508500" cy="67627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5617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nutzerdefinier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2075</Words>
  <Application>Microsoft Office PowerPoint</Application>
  <PresentationFormat>Widescreen</PresentationFormat>
  <Paragraphs>144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Times New Roman</vt:lpstr>
      <vt:lpstr>Office Theme</vt:lpstr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QQQ</dc:creator>
  <cp:lastModifiedBy>Wolfgang</cp:lastModifiedBy>
  <cp:revision>62</cp:revision>
  <dcterms:created xsi:type="dcterms:W3CDTF">2025-03-03T15:22:51Z</dcterms:created>
  <dcterms:modified xsi:type="dcterms:W3CDTF">2026-07-27T13:48:07Z</dcterms:modified>
</cp:coreProperties>
</file>